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0" r:id="rId46"/>
  </p:sldIdLst>
  <p:sldSz cx="9144000" cy="6858000" type="screen4x3"/>
  <p:notesSz cx="9931400" cy="6794500"/>
  <p:defaultTextStyle>
    <a:defPPr>
      <a:defRPr lang="de-DE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DCE1"/>
    <a:srgbClr val="7CA1CE"/>
    <a:srgbClr val="E8E5AC"/>
    <a:srgbClr val="D7D200"/>
    <a:srgbClr val="00B0F0"/>
    <a:srgbClr val="FFFFFF"/>
    <a:srgbClr val="2047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320" y="-96"/>
      </p:cViewPr>
      <p:guideLst>
        <p:guide orient="horz" pos="2140"/>
        <p:guide pos="312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l">
              <a:defRPr sz="1200"/>
            </a:lvl1pPr>
          </a:lstStyle>
          <a:p>
            <a:r>
              <a:rPr lang="en-US" dirty="0" err="1" smtClean="0"/>
              <a:t>ShelXle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453597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l">
              <a:defRPr sz="1200"/>
            </a:lvl1pPr>
          </a:lstStyle>
          <a:p>
            <a:r>
              <a:rPr lang="it-IT" i="1" dirty="0" smtClean="0">
                <a:solidFill>
                  <a:srgbClr val="002060"/>
                </a:solidFill>
              </a:rPr>
              <a:t>J. </a:t>
            </a:r>
            <a:r>
              <a:rPr lang="it-IT" i="1" dirty="0" err="1" smtClean="0">
                <a:solidFill>
                  <a:srgbClr val="002060"/>
                </a:solidFill>
              </a:rPr>
              <a:t>Appl</a:t>
            </a:r>
            <a:r>
              <a:rPr lang="it-IT" i="1" dirty="0" smtClean="0">
                <a:solidFill>
                  <a:srgbClr val="002060"/>
                </a:solidFill>
              </a:rPr>
              <a:t>. </a:t>
            </a:r>
            <a:r>
              <a:rPr lang="it-IT" i="1" dirty="0" err="1" smtClean="0">
                <a:solidFill>
                  <a:srgbClr val="002060"/>
                </a:solidFill>
              </a:rPr>
              <a:t>Cryst</a:t>
            </a:r>
            <a:r>
              <a:rPr lang="it-IT" i="1" dirty="0" smtClean="0">
                <a:solidFill>
                  <a:srgbClr val="002060"/>
                </a:solidFill>
              </a:rPr>
              <a:t>., </a:t>
            </a:r>
            <a:r>
              <a:rPr lang="it-IT" b="1" i="1" dirty="0" smtClean="0">
                <a:solidFill>
                  <a:srgbClr val="002060"/>
                </a:solidFill>
              </a:rPr>
              <a:t>44</a:t>
            </a:r>
            <a:r>
              <a:rPr lang="it-IT" i="1" dirty="0" smtClean="0">
                <a:solidFill>
                  <a:srgbClr val="002060"/>
                </a:solidFill>
              </a:rPr>
              <a:t>, (2011) 1281-1284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5496" y="6453597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r">
              <a:defRPr sz="1200"/>
            </a:lvl1pPr>
          </a:lstStyle>
          <a:p>
            <a:fld id="{93684934-A6AB-4DB0-A9E1-CA1BE890C1B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5496" y="1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r">
              <a:defRPr sz="1200"/>
            </a:lvl1pPr>
          </a:lstStyle>
          <a:p>
            <a:fld id="{7F4BE55B-6593-4D6B-81CE-4D82F73255E1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7075" y="509588"/>
            <a:ext cx="3397250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7" tIns="45719" rIns="91437" bIns="45719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3140" y="3227389"/>
            <a:ext cx="7945120" cy="3057525"/>
          </a:xfrm>
          <a:prstGeom prst="rect">
            <a:avLst/>
          </a:prstGeom>
        </p:spPr>
        <p:txBody>
          <a:bodyPr vert="horz" lIns="91437" tIns="45719" rIns="91437" bIns="45719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453597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5496" y="6453597"/>
            <a:ext cx="4303607" cy="339725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r">
              <a:defRPr sz="1200"/>
            </a:lvl1pPr>
          </a:lstStyle>
          <a:p>
            <a:fld id="{89CE7D6B-24EB-4065-88FD-FF983C26C3B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>
            <a:lvl1pPr>
              <a:defRPr>
                <a:solidFill>
                  <a:srgbClr val="20473A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20473A"/>
                </a:solidFill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0473A"/>
                </a:solidFill>
              </a:defRPr>
            </a:lvl1pPr>
          </a:lstStyle>
          <a:p>
            <a:r>
              <a:rPr lang="it-IT" i="1" smtClean="0">
                <a:solidFill>
                  <a:schemeClr val="bg1"/>
                </a:solidFill>
              </a:rPr>
              <a:t>J. Appl. Cryst., 44, (2011) 1281-1284. 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FD582-0FAF-4C63-9B78-2DFC2E51EB11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/>
              <a:t>J. </a:t>
            </a:r>
            <a:r>
              <a:rPr lang="it-IT" i="1" dirty="0" err="1" smtClean="0"/>
              <a:t>Appl</a:t>
            </a:r>
            <a:r>
              <a:rPr lang="it-IT" i="1" dirty="0" smtClean="0"/>
              <a:t>. </a:t>
            </a:r>
            <a:r>
              <a:rPr lang="it-IT" i="1" dirty="0" err="1" smtClean="0"/>
              <a:t>Cryst</a:t>
            </a:r>
            <a:r>
              <a:rPr lang="it-IT" i="1" dirty="0" smtClean="0"/>
              <a:t>.</a:t>
            </a:r>
            <a:r>
              <a:rPr lang="it-IT" dirty="0" smtClean="0"/>
              <a:t>, </a:t>
            </a:r>
            <a:r>
              <a:rPr lang="it-IT" b="1" dirty="0" smtClean="0"/>
              <a:t>44</a:t>
            </a:r>
            <a:r>
              <a:rPr lang="it-IT" dirty="0" smtClean="0"/>
              <a:t>, (2011) 1281-1284.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/>
              <a:t>J. </a:t>
            </a:r>
            <a:r>
              <a:rPr lang="it-IT" i="1" dirty="0" err="1" smtClean="0"/>
              <a:t>Appl</a:t>
            </a:r>
            <a:r>
              <a:rPr lang="it-IT" i="1" dirty="0" smtClean="0"/>
              <a:t>. </a:t>
            </a:r>
            <a:r>
              <a:rPr lang="it-IT" i="1" dirty="0" err="1" smtClean="0"/>
              <a:t>Cryst</a:t>
            </a:r>
            <a:r>
              <a:rPr lang="it-IT" i="1" dirty="0" smtClean="0"/>
              <a:t>.</a:t>
            </a:r>
            <a:r>
              <a:rPr lang="it-IT" dirty="0" smtClean="0"/>
              <a:t>, </a:t>
            </a:r>
            <a:r>
              <a:rPr lang="it-IT" b="1" dirty="0" smtClean="0"/>
              <a:t>44</a:t>
            </a:r>
            <a:r>
              <a:rPr lang="it-IT" dirty="0" smtClean="0"/>
              <a:t>, (2011) 1281-1284.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47664" y="0"/>
            <a:ext cx="5976664" cy="1484784"/>
          </a:xfrm>
        </p:spPr>
        <p:txBody>
          <a:bodyPr/>
          <a:lstStyle>
            <a:lvl1pPr>
              <a:defRPr b="1"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pic>
        <p:nvPicPr>
          <p:cNvPr id="7" name="Grafik 6" descr="shelxl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35732" y="0"/>
            <a:ext cx="1608268" cy="1512168"/>
          </a:xfrm>
          <a:prstGeom prst="rect">
            <a:avLst/>
          </a:prstGeom>
        </p:spPr>
      </p:pic>
      <p:sp>
        <p:nvSpPr>
          <p:cNvPr id="8" name="Foliennummernplatzhalt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err="1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err="1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 44, (2011) 1281-1284. 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9" y="1535116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/>
              <a:t>J. Appl. Cryst., 44, (2011) 1281-1284. </a:t>
            </a:r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J. Appl. Cryst., 44, (2011) 1281-1284. 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J. Appl. Cryst., 44, (2011) 1281-1284. 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4" y="273052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J. Appl. Cryst., 44, (2011) 1281-1284. </a:t>
            </a: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8" indent="0">
              <a:buNone/>
              <a:defRPr sz="2800"/>
            </a:lvl2pPr>
            <a:lvl3pPr marL="914296" indent="0">
              <a:buNone/>
              <a:defRPr sz="2400"/>
            </a:lvl3pPr>
            <a:lvl4pPr marL="1371444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/>
              <a:t>J. </a:t>
            </a:r>
            <a:r>
              <a:rPr lang="it-IT" i="1" dirty="0" err="1" smtClean="0"/>
              <a:t>Appl</a:t>
            </a:r>
            <a:r>
              <a:rPr lang="it-IT" i="1" dirty="0" smtClean="0"/>
              <a:t>. </a:t>
            </a:r>
            <a:r>
              <a:rPr lang="it-IT" i="1" dirty="0" err="1" smtClean="0"/>
              <a:t>Cryst</a:t>
            </a:r>
            <a:r>
              <a:rPr lang="it-IT" i="1" dirty="0" smtClean="0"/>
              <a:t>.</a:t>
            </a:r>
            <a:r>
              <a:rPr lang="it-IT" dirty="0" smtClean="0"/>
              <a:t>, </a:t>
            </a:r>
            <a:r>
              <a:rPr lang="it-IT" b="1" dirty="0" smtClean="0"/>
              <a:t>44</a:t>
            </a:r>
            <a:r>
              <a:rPr lang="it-IT" dirty="0" smtClean="0"/>
              <a:t>, (2011) 1281-1284.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5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0" y="6165304"/>
            <a:ext cx="9144000" cy="692696"/>
          </a:xfrm>
          <a:prstGeom prst="rect">
            <a:avLst/>
          </a:prstGeom>
          <a:solidFill>
            <a:srgbClr val="204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10" name="Rechteck 9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solidFill>
            <a:srgbClr val="204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9" name="Rechteck 8"/>
          <p:cNvSpPr/>
          <p:nvPr/>
        </p:nvSpPr>
        <p:spPr>
          <a:xfrm>
            <a:off x="0" y="1484784"/>
            <a:ext cx="467544" cy="5373216"/>
          </a:xfrm>
          <a:prstGeom prst="rect">
            <a:avLst/>
          </a:prstGeom>
          <a:solidFill>
            <a:srgbClr val="204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547664" y="0"/>
            <a:ext cx="7139136" cy="1484784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rgbClr val="20473A"/>
                </a:solidFill>
              </a:defRPr>
            </a:lvl1pPr>
          </a:lstStyle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err="1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err="1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4EFD582-0FAF-4C63-9B78-2DFC2E51EB11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7" name="Grafik 6" descr="shelxl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1"/>
            <a:ext cx="1579144" cy="1484784"/>
          </a:xfrm>
          <a:prstGeom prst="rect">
            <a:avLst/>
          </a:prstGeom>
        </p:spPr>
      </p:pic>
      <p:pic>
        <p:nvPicPr>
          <p:cNvPr id="8" name="Grafik 7" descr="Logo_Uni_Goett_1200dpi_rgb.png"/>
          <p:cNvPicPr>
            <a:picLocks noChangeAspect="1"/>
          </p:cNvPicPr>
          <p:nvPr/>
        </p:nvPicPr>
        <p:blipFill>
          <a:blip r:embed="rId14" cstate="print">
            <a:biLevel thresh="50000"/>
          </a:blip>
          <a:stretch>
            <a:fillRect/>
          </a:stretch>
        </p:blipFill>
        <p:spPr>
          <a:xfrm>
            <a:off x="35496" y="6237312"/>
            <a:ext cx="3050680" cy="576064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0" y="1484784"/>
            <a:ext cx="914400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13" name="Rechteck 12"/>
          <p:cNvSpPr/>
          <p:nvPr/>
        </p:nvSpPr>
        <p:spPr>
          <a:xfrm>
            <a:off x="0" y="0"/>
            <a:ext cx="914400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296" rtl="0" eaLnBrk="1" latinLnBrk="0" hangingPunct="1">
        <a:spcBef>
          <a:spcPct val="0"/>
        </a:spcBef>
        <a:buNone/>
        <a:defRPr sz="4400" kern="1200">
          <a:solidFill>
            <a:srgbClr val="20473A"/>
          </a:solidFill>
          <a:latin typeface="+mj-lt"/>
          <a:ea typeface="+mj-ea"/>
          <a:cs typeface="+mj-cs"/>
        </a:defRPr>
      </a:lvl1pPr>
    </p:titleStyle>
    <p:bodyStyle>
      <a:lvl1pPr marL="342861" indent="-342861" algn="l" defTabSz="91429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20473A"/>
          </a:solidFill>
          <a:latin typeface="+mn-lt"/>
          <a:ea typeface="+mn-ea"/>
          <a:cs typeface="+mn-cs"/>
        </a:defRPr>
      </a:lvl1pPr>
      <a:lvl2pPr marL="742865" indent="-285717" algn="l" defTabSz="91429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20473A"/>
          </a:solidFill>
          <a:latin typeface="+mn-lt"/>
          <a:ea typeface="+mn-ea"/>
          <a:cs typeface="+mn-cs"/>
        </a:defRPr>
      </a:lvl2pPr>
      <a:lvl3pPr marL="1142870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20473A"/>
          </a:solidFill>
          <a:latin typeface="+mn-lt"/>
          <a:ea typeface="+mn-ea"/>
          <a:cs typeface="+mn-cs"/>
        </a:defRPr>
      </a:lvl3pPr>
      <a:lvl4pPr marL="1600018" indent="-228574" algn="l" defTabSz="91429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20473A"/>
          </a:solidFill>
          <a:latin typeface="+mn-lt"/>
          <a:ea typeface="+mn-ea"/>
          <a:cs typeface="+mn-cs"/>
        </a:defRPr>
      </a:lvl4pPr>
      <a:lvl5pPr marL="2057166" indent="-228574" algn="l" defTabSz="91429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20473A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20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/>
              <a:t>ShelXle</a:t>
            </a:r>
            <a:r>
              <a:rPr lang="en-US" dirty="0" smtClean="0"/>
              <a:t>: A cute GUI for </a:t>
            </a:r>
            <a:r>
              <a:rPr lang="en-US" i="1" dirty="0" smtClean="0"/>
              <a:t>SHELXL</a:t>
            </a:r>
            <a:endParaRPr lang="en-US" i="1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Christian B. </a:t>
            </a:r>
            <a:r>
              <a:rPr lang="en-US" dirty="0" smtClean="0"/>
              <a:t>Hübschle</a:t>
            </a:r>
            <a:endParaRPr lang="en-US" dirty="0" smtClean="0"/>
          </a:p>
          <a:p>
            <a:r>
              <a:rPr lang="en-US" dirty="0" smtClean="0"/>
              <a:t>17.11.2011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4" y="0"/>
            <a:ext cx="7524328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13" name="Inhaltsplatzhalter 12" descr="Editor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6" y="1600204"/>
            <a:ext cx="5557616" cy="4525963"/>
          </a:xfrm>
        </p:spPr>
      </p:pic>
      <p:sp>
        <p:nvSpPr>
          <p:cNvPr id="14" name="Textfeld 13"/>
          <p:cNvSpPr txBox="1"/>
          <p:nvPr/>
        </p:nvSpPr>
        <p:spPr>
          <a:xfrm>
            <a:off x="6156178" y="1628800"/>
            <a:ext cx="1543479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Context Menu</a:t>
            </a:r>
            <a:endParaRPr lang="en-US" b="1" dirty="0"/>
          </a:p>
        </p:txBody>
      </p:sp>
      <p:pic>
        <p:nvPicPr>
          <p:cNvPr id="15" name="Grafik 14" descr="EditorToob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8" y="980733"/>
            <a:ext cx="5180953" cy="59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6156177" y="1628800"/>
            <a:ext cx="2034255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Search and Replace</a:t>
            </a:r>
            <a:endParaRPr lang="en-US" b="1" dirty="0"/>
          </a:p>
        </p:txBody>
      </p:sp>
      <p:pic>
        <p:nvPicPr>
          <p:cNvPr id="15" name="Grafik 14" descr="EditorToob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8" y="980733"/>
            <a:ext cx="5180953" cy="596825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4499992" y="980728"/>
            <a:ext cx="504056" cy="5760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sp>
        <p:nvSpPr>
          <p:cNvPr id="16" name="Textfeld 15"/>
          <p:cNvSpPr txBox="1"/>
          <p:nvPr/>
        </p:nvSpPr>
        <p:spPr>
          <a:xfrm>
            <a:off x="6156178" y="1988840"/>
            <a:ext cx="2120432" cy="923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Regular Expressions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Highlighting of Hits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[</a:t>
            </a:r>
            <a:r>
              <a:rPr lang="en-US" dirty="0" smtClean="0"/>
              <a:t>Ctrl+F</a:t>
            </a:r>
            <a:r>
              <a:rPr lang="en-US" dirty="0" smtClean="0"/>
              <a:t>] or [F3]</a:t>
            </a:r>
            <a:endParaRPr lang="en-US" dirty="0"/>
          </a:p>
        </p:txBody>
      </p:sp>
      <p:pic>
        <p:nvPicPr>
          <p:cNvPr id="18" name="Inhaltsplatzhalter 17" descr="searchnReplace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00204"/>
            <a:ext cx="5560152" cy="4525963"/>
          </a:xfrm>
        </p:spPr>
      </p:pic>
      <p:sp>
        <p:nvSpPr>
          <p:cNvPr id="19" name="Textfeld 18"/>
          <p:cNvSpPr txBox="1"/>
          <p:nvPr/>
        </p:nvSpPr>
        <p:spPr>
          <a:xfrm>
            <a:off x="6228184" y="3140971"/>
            <a:ext cx="2314716" cy="369322"/>
          </a:xfrm>
          <a:prstGeom prst="rect">
            <a:avLst/>
          </a:prstGeom>
          <a:solidFill>
            <a:srgbClr val="FFFFFF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Tooltip on mouse over</a:t>
            </a:r>
            <a:endParaRPr 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13" name="Inhaltsplatzhalter 12" descr="ToolTip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5373" y="1600204"/>
            <a:ext cx="5526791" cy="4525963"/>
          </a:xfrm>
        </p:spPr>
      </p:pic>
      <p:pic>
        <p:nvPicPr>
          <p:cNvPr id="22" name="Grafik 21" descr="ToolTip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9" y="1589872"/>
            <a:ext cx="5544615" cy="4575435"/>
          </a:xfrm>
          <a:prstGeom prst="rect">
            <a:avLst/>
          </a:prstGeom>
        </p:spPr>
      </p:pic>
      <p:grpSp>
        <p:nvGrpSpPr>
          <p:cNvPr id="21" name="Gruppieren 20"/>
          <p:cNvGrpSpPr/>
          <p:nvPr/>
        </p:nvGrpSpPr>
        <p:grpSpPr>
          <a:xfrm>
            <a:off x="3995940" y="3140973"/>
            <a:ext cx="4546982" cy="1152129"/>
            <a:chOff x="3995938" y="3140968"/>
            <a:chExt cx="4546982" cy="1152129"/>
          </a:xfrm>
        </p:grpSpPr>
        <p:cxnSp>
          <p:nvCxnSpPr>
            <p:cNvPr id="20" name="Gerade Verbindung mit Pfeil 19"/>
            <p:cNvCxnSpPr>
              <a:stCxn id="19" idx="1"/>
            </p:cNvCxnSpPr>
            <p:nvPr/>
          </p:nvCxnSpPr>
          <p:spPr>
            <a:xfrm flipH="1">
              <a:off x="3995938" y="3325634"/>
              <a:ext cx="2232246" cy="967463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feld 18"/>
            <p:cNvSpPr txBox="1"/>
            <p:nvPr/>
          </p:nvSpPr>
          <p:spPr>
            <a:xfrm>
              <a:off x="6228184" y="3140968"/>
              <a:ext cx="2314736" cy="36933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75000"/>
                    </a:schemeClr>
                  </a:solidFill>
                </a:rPr>
                <a:t>Tooltip on mouse over</a:t>
              </a:r>
              <a:endParaRPr lang="en-US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OpenGL View</a:t>
            </a:r>
            <a:endParaRPr lang="en-US" dirty="0"/>
          </a:p>
        </p:txBody>
      </p:sp>
      <p:pic>
        <p:nvPicPr>
          <p:cNvPr id="6" name="Inhaltsplatzhalter 5" descr="openGL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556794"/>
            <a:ext cx="5720314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ViewT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517235"/>
            <a:ext cx="7136508" cy="558731"/>
          </a:xfrm>
          <a:prstGeom prst="rect">
            <a:avLst/>
          </a:prstGeom>
        </p:spPr>
      </p:pic>
      <p:pic>
        <p:nvPicPr>
          <p:cNvPr id="8" name="Grafik 7" descr="selectionTB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4" y="4941171"/>
            <a:ext cx="3441270" cy="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10" descr="openGL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7" y="1600204"/>
            <a:ext cx="5738133" cy="4525963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OpenGL View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9" name="Grafik 8" descr="ViewTB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8" y="5517235"/>
            <a:ext cx="7085715" cy="571429"/>
          </a:xfrm>
          <a:prstGeom prst="rect">
            <a:avLst/>
          </a:prstGeom>
        </p:spPr>
      </p:pic>
      <p:pic>
        <p:nvPicPr>
          <p:cNvPr id="12" name="Grafik 11" descr="selectionTB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440" y="4941171"/>
            <a:ext cx="5473016" cy="571429"/>
          </a:xfrm>
          <a:prstGeom prst="rect">
            <a:avLst/>
          </a:prstGeom>
        </p:spPr>
      </p:pic>
      <p:cxnSp>
        <p:nvCxnSpPr>
          <p:cNvPr id="14" name="Gerade Verbindung mit Pfeil 13"/>
          <p:cNvCxnSpPr/>
          <p:nvPr/>
        </p:nvCxnSpPr>
        <p:spPr>
          <a:xfrm flipH="1" flipV="1">
            <a:off x="4067946" y="2996952"/>
            <a:ext cx="144016" cy="14401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4572003" y="2708923"/>
            <a:ext cx="3443743" cy="3693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mouse is over O3 in Residue 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899593" y="2708923"/>
            <a:ext cx="2135051" cy="36932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30" tIns="45715" rIns="91430" bIns="45715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This atom is selected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19" name="Gerade Verbindung mit Pfeil 18"/>
          <p:cNvCxnSpPr>
            <a:stCxn id="17" idx="3"/>
          </p:cNvCxnSpPr>
          <p:nvPr/>
        </p:nvCxnSpPr>
        <p:spPr>
          <a:xfrm>
            <a:off x="3034644" y="2893584"/>
            <a:ext cx="169207" cy="607425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OpenGL View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10" name="Inhaltsplatzhalter 9" descr="openGL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600204"/>
            <a:ext cx="5766061" cy="4525963"/>
          </a:xfrm>
        </p:spPr>
      </p:pic>
      <p:pic>
        <p:nvPicPr>
          <p:cNvPr id="11" name="Grafik 10" descr="ViewTB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513359"/>
            <a:ext cx="7047620" cy="533333"/>
          </a:xfrm>
          <a:prstGeom prst="rect">
            <a:avLst/>
          </a:prstGeom>
        </p:spPr>
      </p:pic>
      <p:pic>
        <p:nvPicPr>
          <p:cNvPr id="12" name="Grafik 11" descr="selectionTB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2967" y="4920413"/>
            <a:ext cx="6463493" cy="59682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2915821" y="2276875"/>
            <a:ext cx="4736213" cy="36932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30" tIns="45715" rIns="91430" bIns="45715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Select multiple atoms by pressing [Ctrl]+left click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Selection Tool Bar</a:t>
            </a:r>
            <a:endParaRPr lang="en-US" dirty="0"/>
          </a:p>
        </p:txBody>
      </p:sp>
      <p:pic>
        <p:nvPicPr>
          <p:cNvPr id="6" name="Inhaltsplatzhalter 5" descr="bin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6" y="4462815"/>
            <a:ext cx="406349" cy="406349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cen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6" y="3140971"/>
            <a:ext cx="406349" cy="406349"/>
          </a:xfrm>
          <a:prstGeom prst="rect">
            <a:avLst/>
          </a:prstGeom>
        </p:spPr>
      </p:pic>
      <p:pic>
        <p:nvPicPr>
          <p:cNvPr id="8" name="Grafik 7" descr="centro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00396" y="2636915"/>
            <a:ext cx="406349" cy="406349"/>
          </a:xfrm>
          <a:prstGeom prst="rect">
            <a:avLst/>
          </a:prstGeom>
        </p:spPr>
      </p:pic>
      <p:pic>
        <p:nvPicPr>
          <p:cNvPr id="9" name="Grafik 8" descr="deselec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55" y="5229203"/>
            <a:ext cx="406349" cy="406349"/>
          </a:xfrm>
          <a:prstGeom prst="rect">
            <a:avLst/>
          </a:prstGeom>
        </p:spPr>
      </p:pic>
      <p:pic>
        <p:nvPicPr>
          <p:cNvPr id="10" name="Grafik 9" descr="fre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6" y="4822855"/>
            <a:ext cx="406349" cy="406349"/>
          </a:xfrm>
          <a:prstGeom prst="rect">
            <a:avLst/>
          </a:prstGeom>
        </p:spPr>
      </p:pic>
      <p:pic>
        <p:nvPicPr>
          <p:cNvPr id="11" name="Grafik 10" descr="fus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6" y="2852939"/>
            <a:ext cx="406349" cy="406349"/>
          </a:xfrm>
          <a:prstGeom prst="rect">
            <a:avLst/>
          </a:prstGeom>
        </p:spPr>
      </p:pic>
      <p:pic>
        <p:nvPicPr>
          <p:cNvPr id="12" name="Grafik 11" descr="gro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6" y="2420891"/>
            <a:ext cx="406349" cy="406349"/>
          </a:xfrm>
          <a:prstGeom prst="rect">
            <a:avLst/>
          </a:prstGeom>
        </p:spPr>
      </p:pic>
      <p:pic>
        <p:nvPicPr>
          <p:cNvPr id="13" name="Grafik 12" descr="hid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100396" y="3573019"/>
            <a:ext cx="406349" cy="406349"/>
          </a:xfrm>
          <a:prstGeom prst="rect">
            <a:avLst/>
          </a:prstGeom>
        </p:spPr>
      </p:pic>
      <p:pic>
        <p:nvPicPr>
          <p:cNvPr id="14" name="Grafik 13" descr="hidedockwd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39554" y="1628800"/>
            <a:ext cx="360040" cy="360040"/>
          </a:xfrm>
          <a:prstGeom prst="rect">
            <a:avLst/>
          </a:prstGeom>
        </p:spPr>
      </p:pic>
      <p:pic>
        <p:nvPicPr>
          <p:cNvPr id="15" name="Grafik 14" descr="hideh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00396" y="4005067"/>
            <a:ext cx="406349" cy="406349"/>
          </a:xfrm>
          <a:prstGeom prst="rect">
            <a:avLst/>
          </a:prstGeom>
        </p:spPr>
      </p:pic>
      <p:pic>
        <p:nvPicPr>
          <p:cNvPr id="16" name="Grafik 15" descr="killselected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00396" y="5661251"/>
            <a:ext cx="406349" cy="406349"/>
          </a:xfrm>
          <a:prstGeom prst="rect">
            <a:avLst/>
          </a:prstGeom>
        </p:spPr>
      </p:pic>
      <p:pic>
        <p:nvPicPr>
          <p:cNvPr id="17" name="Grafik 16" descr="ortho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39556" y="1988843"/>
            <a:ext cx="406349" cy="406349"/>
          </a:xfrm>
          <a:prstGeom prst="rect">
            <a:avLst/>
          </a:prstGeom>
        </p:spPr>
      </p:pic>
      <p:pic>
        <p:nvPicPr>
          <p:cNvPr id="18" name="Grafik 17" descr="part-1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100396" y="4869163"/>
            <a:ext cx="406349" cy="406349"/>
          </a:xfrm>
          <a:prstGeom prst="rect">
            <a:avLst/>
          </a:prstGeom>
        </p:spPr>
      </p:pic>
      <p:pic>
        <p:nvPicPr>
          <p:cNvPr id="19" name="Grafik 18" descr="parts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100392" y="5301211"/>
            <a:ext cx="376770" cy="376771"/>
          </a:xfrm>
          <a:prstGeom prst="rect">
            <a:avLst/>
          </a:prstGeom>
        </p:spPr>
      </p:pic>
      <p:pic>
        <p:nvPicPr>
          <p:cNvPr id="20" name="Grafik 19" descr="qbond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4830" y="4204360"/>
            <a:ext cx="304762" cy="304763"/>
          </a:xfrm>
          <a:prstGeom prst="rect">
            <a:avLst/>
          </a:prstGeom>
        </p:spPr>
      </p:pic>
      <p:pic>
        <p:nvPicPr>
          <p:cNvPr id="21" name="Grafik 20" descr="qlegend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39556" y="3717032"/>
            <a:ext cx="469841" cy="406349"/>
          </a:xfrm>
          <a:prstGeom prst="rect">
            <a:avLst/>
          </a:prstGeom>
        </p:spPr>
      </p:pic>
      <p:pic>
        <p:nvPicPr>
          <p:cNvPr id="22" name="Grafik 21" descr="show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8100396" y="4437115"/>
            <a:ext cx="406349" cy="406349"/>
          </a:xfrm>
          <a:prstGeom prst="rect">
            <a:avLst/>
          </a:prstGeom>
        </p:spPr>
      </p:pic>
      <p:pic>
        <p:nvPicPr>
          <p:cNvPr id="23" name="Grafik 22" descr="renam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39554" y="3284984"/>
            <a:ext cx="360040" cy="360040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899592" y="1619511"/>
            <a:ext cx="5754376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Hides Information Window, Refinement History and Editor</a:t>
            </a:r>
            <a:endParaRPr lang="en-US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899593" y="1979551"/>
            <a:ext cx="6422315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Shows molecular graphics with central or orthographic Projection</a:t>
            </a:r>
            <a:endParaRPr lang="en-US" b="1" dirty="0"/>
          </a:p>
        </p:txBody>
      </p:sp>
      <p:sp>
        <p:nvSpPr>
          <p:cNvPr id="26" name="Textfeld 25"/>
          <p:cNvSpPr txBox="1"/>
          <p:nvPr/>
        </p:nvSpPr>
        <p:spPr>
          <a:xfrm>
            <a:off x="899594" y="2348883"/>
            <a:ext cx="4419908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Completes molecules in the asymmetric unit</a:t>
            </a:r>
            <a:endParaRPr lang="en-US" b="1" dirty="0"/>
          </a:p>
        </p:txBody>
      </p:sp>
      <p:sp>
        <p:nvSpPr>
          <p:cNvPr id="27" name="Textfeld 26"/>
          <p:cNvSpPr txBox="1"/>
          <p:nvPr/>
        </p:nvSpPr>
        <p:spPr>
          <a:xfrm>
            <a:off x="893137" y="2780931"/>
            <a:ext cx="3240995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Shows the asymmetric unit only</a:t>
            </a:r>
            <a:endParaRPr lang="en-US" b="1" dirty="0"/>
          </a:p>
        </p:txBody>
      </p:sp>
      <p:sp>
        <p:nvSpPr>
          <p:cNvPr id="28" name="Textfeld 27"/>
          <p:cNvSpPr txBox="1"/>
          <p:nvPr/>
        </p:nvSpPr>
        <p:spPr>
          <a:xfrm>
            <a:off x="899596" y="3275695"/>
            <a:ext cx="2686997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Enters/Exit Rename Mode</a:t>
            </a:r>
            <a:endParaRPr lang="en-US" b="1" dirty="0"/>
          </a:p>
        </p:txBody>
      </p:sp>
      <p:sp>
        <p:nvSpPr>
          <p:cNvPr id="29" name="Textfeld 28"/>
          <p:cNvSpPr txBox="1"/>
          <p:nvPr/>
        </p:nvSpPr>
        <p:spPr>
          <a:xfrm>
            <a:off x="898940" y="3707743"/>
            <a:ext cx="2818252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Shows/Hide Q-Peak Legend</a:t>
            </a:r>
            <a:endParaRPr lang="en-US" b="1" dirty="0"/>
          </a:p>
        </p:txBody>
      </p:sp>
      <p:sp>
        <p:nvSpPr>
          <p:cNvPr id="30" name="Textfeld 29"/>
          <p:cNvSpPr txBox="1"/>
          <p:nvPr/>
        </p:nvSpPr>
        <p:spPr>
          <a:xfrm>
            <a:off x="899594" y="4149083"/>
            <a:ext cx="3001379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Draws lines between Q-Peaks</a:t>
            </a:r>
            <a:endParaRPr lang="en-US" b="1" dirty="0"/>
          </a:p>
        </p:txBody>
      </p:sp>
      <p:sp>
        <p:nvSpPr>
          <p:cNvPr id="31" name="Textfeld 30"/>
          <p:cNvSpPr txBox="1"/>
          <p:nvPr/>
        </p:nvSpPr>
        <p:spPr>
          <a:xfrm>
            <a:off x="899594" y="4427823"/>
            <a:ext cx="3346280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Connects the two selected atoms</a:t>
            </a:r>
            <a:endParaRPr lang="en-US" b="1" dirty="0"/>
          </a:p>
        </p:txBody>
      </p:sp>
      <p:sp>
        <p:nvSpPr>
          <p:cNvPr id="32" name="Textfeld 31"/>
          <p:cNvSpPr txBox="1"/>
          <p:nvPr/>
        </p:nvSpPr>
        <p:spPr>
          <a:xfrm>
            <a:off x="899595" y="4787863"/>
            <a:ext cx="3612828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Disconnects the two selected atoms</a:t>
            </a:r>
            <a:endParaRPr lang="en-US" b="1" dirty="0"/>
          </a:p>
        </p:txBody>
      </p:sp>
      <p:sp>
        <p:nvSpPr>
          <p:cNvPr id="33" name="Textfeld 32"/>
          <p:cNvSpPr txBox="1"/>
          <p:nvPr/>
        </p:nvSpPr>
        <p:spPr>
          <a:xfrm>
            <a:off x="899595" y="5157195"/>
            <a:ext cx="2952263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Deselects </a:t>
            </a:r>
            <a:r>
              <a:rPr lang="en-US" b="1" dirty="0" smtClean="0"/>
              <a:t>the selected atoms</a:t>
            </a:r>
            <a:endParaRPr lang="en-US" b="1" dirty="0"/>
          </a:p>
        </p:txBody>
      </p:sp>
      <p:sp>
        <p:nvSpPr>
          <p:cNvPr id="34" name="Textfeld 33"/>
          <p:cNvSpPr txBox="1"/>
          <p:nvPr/>
        </p:nvSpPr>
        <p:spPr>
          <a:xfrm>
            <a:off x="5127502" y="2627623"/>
            <a:ext cx="3058188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Adds </a:t>
            </a:r>
            <a:r>
              <a:rPr lang="en-US" b="1" dirty="0" smtClean="0"/>
              <a:t>a </a:t>
            </a:r>
            <a:r>
              <a:rPr lang="en-US" b="1" dirty="0" smtClean="0"/>
              <a:t>Centroid</a:t>
            </a:r>
            <a:r>
              <a:rPr lang="en-US" b="1" dirty="0" smtClean="0"/>
              <a:t> Dummy atom</a:t>
            </a:r>
            <a:endParaRPr lang="en-US" b="1" dirty="0"/>
          </a:p>
        </p:txBody>
      </p:sp>
      <p:sp>
        <p:nvSpPr>
          <p:cNvPr id="35" name="Textfeld 34"/>
          <p:cNvSpPr txBox="1"/>
          <p:nvPr/>
        </p:nvSpPr>
        <p:spPr>
          <a:xfrm>
            <a:off x="4192618" y="3131679"/>
            <a:ext cx="3954204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Sets </a:t>
            </a:r>
            <a:r>
              <a:rPr lang="en-US" b="1" dirty="0" smtClean="0"/>
              <a:t>rotation center to selected atom(s)</a:t>
            </a:r>
            <a:endParaRPr lang="en-US" b="1" dirty="0"/>
          </a:p>
        </p:txBody>
      </p:sp>
      <p:sp>
        <p:nvSpPr>
          <p:cNvPr id="36" name="Textfeld 35"/>
          <p:cNvSpPr txBox="1"/>
          <p:nvPr/>
        </p:nvSpPr>
        <p:spPr>
          <a:xfrm>
            <a:off x="5114180" y="3563726"/>
            <a:ext cx="3014843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Hides everything not selected</a:t>
            </a:r>
            <a:endParaRPr lang="en-US" b="1" dirty="0"/>
          </a:p>
        </p:txBody>
      </p:sp>
      <p:sp>
        <p:nvSpPr>
          <p:cNvPr id="37" name="Textfeld 36"/>
          <p:cNvSpPr txBox="1"/>
          <p:nvPr/>
        </p:nvSpPr>
        <p:spPr>
          <a:xfrm>
            <a:off x="6522289" y="3923767"/>
            <a:ext cx="1578104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Hides H-atoms</a:t>
            </a:r>
            <a:endParaRPr lang="en-US" b="1" dirty="0"/>
          </a:p>
        </p:txBody>
      </p:sp>
      <p:sp>
        <p:nvSpPr>
          <p:cNvPr id="38" name="Textfeld 37"/>
          <p:cNvSpPr txBox="1"/>
          <p:nvPr/>
        </p:nvSpPr>
        <p:spPr>
          <a:xfrm>
            <a:off x="5561271" y="4427823"/>
            <a:ext cx="2552410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Indicates </a:t>
            </a:r>
            <a:r>
              <a:rPr lang="en-US" b="1" dirty="0" smtClean="0"/>
              <a:t>hidden objects </a:t>
            </a:r>
            <a:endParaRPr lang="en-US" b="1" dirty="0"/>
          </a:p>
        </p:txBody>
      </p:sp>
      <p:sp>
        <p:nvSpPr>
          <p:cNvPr id="39" name="Textfeld 38"/>
          <p:cNvSpPr txBox="1"/>
          <p:nvPr/>
        </p:nvSpPr>
        <p:spPr>
          <a:xfrm>
            <a:off x="5796159" y="4797155"/>
            <a:ext cx="2286567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Hides PART –N Ghosts</a:t>
            </a:r>
            <a:endParaRPr lang="en-US" b="1" dirty="0"/>
          </a:p>
        </p:txBody>
      </p:sp>
      <p:sp>
        <p:nvSpPr>
          <p:cNvPr id="40" name="Textfeld 39"/>
          <p:cNvSpPr txBox="1"/>
          <p:nvPr/>
        </p:nvSpPr>
        <p:spPr>
          <a:xfrm>
            <a:off x="5551062" y="5229203"/>
            <a:ext cx="2549332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Highlights </a:t>
            </a:r>
            <a:r>
              <a:rPr lang="en-US" b="1" dirty="0" smtClean="0"/>
              <a:t>atoms in Parts</a:t>
            </a:r>
            <a:endParaRPr lang="en-US" b="1" dirty="0"/>
          </a:p>
        </p:txBody>
      </p:sp>
      <p:sp>
        <p:nvSpPr>
          <p:cNvPr id="41" name="Textfeld 40"/>
          <p:cNvSpPr txBox="1"/>
          <p:nvPr/>
        </p:nvSpPr>
        <p:spPr>
          <a:xfrm>
            <a:off x="4999390" y="5651959"/>
            <a:ext cx="3186300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r"/>
            <a:r>
              <a:rPr lang="en-US" b="1" dirty="0" smtClean="0"/>
              <a:t>Kills selected atoms [Ctrl]+[Del]</a:t>
            </a:r>
            <a:endParaRPr lang="en-US" b="1" dirty="0"/>
          </a:p>
        </p:txBody>
      </p:sp>
      <p:sp>
        <p:nvSpPr>
          <p:cNvPr id="42" name="Freihandform 41"/>
          <p:cNvSpPr/>
          <p:nvPr/>
        </p:nvSpPr>
        <p:spPr>
          <a:xfrm>
            <a:off x="5" y="1509185"/>
            <a:ext cx="8828657" cy="4763667"/>
          </a:xfrm>
          <a:custGeom>
            <a:avLst/>
            <a:gdLst>
              <a:gd name="connsiteX0" fmla="*/ 0 w 8318500"/>
              <a:gd name="connsiteY0" fmla="*/ 4500033 h 4500033"/>
              <a:gd name="connsiteX1" fmla="*/ 5156200 w 8318500"/>
              <a:gd name="connsiteY1" fmla="*/ 2887133 h 4500033"/>
              <a:gd name="connsiteX2" fmla="*/ 3479800 w 8318500"/>
              <a:gd name="connsiteY2" fmla="*/ 1998133 h 4500033"/>
              <a:gd name="connsiteX3" fmla="*/ 5321300 w 8318500"/>
              <a:gd name="connsiteY3" fmla="*/ 956733 h 4500033"/>
              <a:gd name="connsiteX4" fmla="*/ 7289800 w 8318500"/>
              <a:gd name="connsiteY4" fmla="*/ 1020233 h 4500033"/>
              <a:gd name="connsiteX5" fmla="*/ 8178800 w 8318500"/>
              <a:gd name="connsiteY5" fmla="*/ 143933 h 4500033"/>
              <a:gd name="connsiteX6" fmla="*/ 8128000 w 8318500"/>
              <a:gd name="connsiteY6" fmla="*/ 156633 h 4500033"/>
              <a:gd name="connsiteX0" fmla="*/ 0 w 8327417"/>
              <a:gd name="connsiteY0" fmla="*/ 4462009 h 4462009"/>
              <a:gd name="connsiteX1" fmla="*/ 5156200 w 8327417"/>
              <a:gd name="connsiteY1" fmla="*/ 2849109 h 4462009"/>
              <a:gd name="connsiteX2" fmla="*/ 3479800 w 8327417"/>
              <a:gd name="connsiteY2" fmla="*/ 1960109 h 4462009"/>
              <a:gd name="connsiteX3" fmla="*/ 5321300 w 8327417"/>
              <a:gd name="connsiteY3" fmla="*/ 918709 h 4462009"/>
              <a:gd name="connsiteX4" fmla="*/ 7236296 w 8327417"/>
              <a:gd name="connsiteY4" fmla="*/ 754064 h 4462009"/>
              <a:gd name="connsiteX5" fmla="*/ 8178800 w 8327417"/>
              <a:gd name="connsiteY5" fmla="*/ 105909 h 4462009"/>
              <a:gd name="connsiteX6" fmla="*/ 8128000 w 8327417"/>
              <a:gd name="connsiteY6" fmla="*/ 118609 h 4462009"/>
              <a:gd name="connsiteX0" fmla="*/ 0 w 8327417"/>
              <a:gd name="connsiteY0" fmla="*/ 4462009 h 4462009"/>
              <a:gd name="connsiteX1" fmla="*/ 5220072 w 8327417"/>
              <a:gd name="connsiteY1" fmla="*/ 3130328 h 4462009"/>
              <a:gd name="connsiteX2" fmla="*/ 3479800 w 8327417"/>
              <a:gd name="connsiteY2" fmla="*/ 1960109 h 4462009"/>
              <a:gd name="connsiteX3" fmla="*/ 5321300 w 8327417"/>
              <a:gd name="connsiteY3" fmla="*/ 918709 h 4462009"/>
              <a:gd name="connsiteX4" fmla="*/ 7236296 w 8327417"/>
              <a:gd name="connsiteY4" fmla="*/ 754064 h 4462009"/>
              <a:gd name="connsiteX5" fmla="*/ 8178800 w 8327417"/>
              <a:gd name="connsiteY5" fmla="*/ 105909 h 4462009"/>
              <a:gd name="connsiteX6" fmla="*/ 8128000 w 8327417"/>
              <a:gd name="connsiteY6" fmla="*/ 118609 h 4462009"/>
              <a:gd name="connsiteX0" fmla="*/ 0 w 8327417"/>
              <a:gd name="connsiteY0" fmla="*/ 4462009 h 4462009"/>
              <a:gd name="connsiteX1" fmla="*/ 5220072 w 8327417"/>
              <a:gd name="connsiteY1" fmla="*/ 3130328 h 4462009"/>
              <a:gd name="connsiteX2" fmla="*/ 3563888 w 8327417"/>
              <a:gd name="connsiteY2" fmla="*/ 1834184 h 4462009"/>
              <a:gd name="connsiteX3" fmla="*/ 5321300 w 8327417"/>
              <a:gd name="connsiteY3" fmla="*/ 918709 h 4462009"/>
              <a:gd name="connsiteX4" fmla="*/ 7236296 w 8327417"/>
              <a:gd name="connsiteY4" fmla="*/ 754064 h 4462009"/>
              <a:gd name="connsiteX5" fmla="*/ 8178800 w 8327417"/>
              <a:gd name="connsiteY5" fmla="*/ 105909 h 4462009"/>
              <a:gd name="connsiteX6" fmla="*/ 8128000 w 8327417"/>
              <a:gd name="connsiteY6" fmla="*/ 118609 h 4462009"/>
              <a:gd name="connsiteX0" fmla="*/ 0 w 8327417"/>
              <a:gd name="connsiteY0" fmla="*/ 4462009 h 4462009"/>
              <a:gd name="connsiteX1" fmla="*/ 5220072 w 8327417"/>
              <a:gd name="connsiteY1" fmla="*/ 3130328 h 4462009"/>
              <a:gd name="connsiteX2" fmla="*/ 3563888 w 8327417"/>
              <a:gd name="connsiteY2" fmla="*/ 1834184 h 4462009"/>
              <a:gd name="connsiteX3" fmla="*/ 5292080 w 8327417"/>
              <a:gd name="connsiteY3" fmla="*/ 826072 h 4462009"/>
              <a:gd name="connsiteX4" fmla="*/ 7236296 w 8327417"/>
              <a:gd name="connsiteY4" fmla="*/ 754064 h 4462009"/>
              <a:gd name="connsiteX5" fmla="*/ 8178800 w 8327417"/>
              <a:gd name="connsiteY5" fmla="*/ 105909 h 4462009"/>
              <a:gd name="connsiteX6" fmla="*/ 8128000 w 8327417"/>
              <a:gd name="connsiteY6" fmla="*/ 118609 h 4462009"/>
              <a:gd name="connsiteX0" fmla="*/ 0 w 8555682"/>
              <a:gd name="connsiteY0" fmla="*/ 4650358 h 4650358"/>
              <a:gd name="connsiteX1" fmla="*/ 5220072 w 8555682"/>
              <a:gd name="connsiteY1" fmla="*/ 3318677 h 4650358"/>
              <a:gd name="connsiteX2" fmla="*/ 3563888 w 8555682"/>
              <a:gd name="connsiteY2" fmla="*/ 2022533 h 4650358"/>
              <a:gd name="connsiteX3" fmla="*/ 5292080 w 8555682"/>
              <a:gd name="connsiteY3" fmla="*/ 1014421 h 4650358"/>
              <a:gd name="connsiteX4" fmla="*/ 7236296 w 8555682"/>
              <a:gd name="connsiteY4" fmla="*/ 942413 h 4650358"/>
              <a:gd name="connsiteX5" fmla="*/ 8178800 w 8555682"/>
              <a:gd name="connsiteY5" fmla="*/ 294258 h 4650358"/>
              <a:gd name="connsiteX6" fmla="*/ 8460432 w 8555682"/>
              <a:gd name="connsiteY6" fmla="*/ 78317 h 4650358"/>
              <a:gd name="connsiteX0" fmla="*/ 0 w 8684642"/>
              <a:gd name="connsiteY0" fmla="*/ 4691658 h 4691658"/>
              <a:gd name="connsiteX1" fmla="*/ 5220072 w 8684642"/>
              <a:gd name="connsiteY1" fmla="*/ 3359977 h 4691658"/>
              <a:gd name="connsiteX2" fmla="*/ 3563888 w 8684642"/>
              <a:gd name="connsiteY2" fmla="*/ 2063833 h 4691658"/>
              <a:gd name="connsiteX3" fmla="*/ 5292080 w 8684642"/>
              <a:gd name="connsiteY3" fmla="*/ 1055721 h 4691658"/>
              <a:gd name="connsiteX4" fmla="*/ 7236296 w 8684642"/>
              <a:gd name="connsiteY4" fmla="*/ 983713 h 4691658"/>
              <a:gd name="connsiteX5" fmla="*/ 8178800 w 8684642"/>
              <a:gd name="connsiteY5" fmla="*/ 335558 h 4691658"/>
              <a:gd name="connsiteX6" fmla="*/ 8460432 w 8684642"/>
              <a:gd name="connsiteY6" fmla="*/ 119617 h 4691658"/>
              <a:gd name="connsiteX0" fmla="*/ 0 w 8828657"/>
              <a:gd name="connsiteY0" fmla="*/ 4763666 h 4763666"/>
              <a:gd name="connsiteX1" fmla="*/ 5220072 w 8828657"/>
              <a:gd name="connsiteY1" fmla="*/ 3431985 h 4763666"/>
              <a:gd name="connsiteX2" fmla="*/ 3563888 w 8828657"/>
              <a:gd name="connsiteY2" fmla="*/ 2135841 h 4763666"/>
              <a:gd name="connsiteX3" fmla="*/ 5292080 w 8828657"/>
              <a:gd name="connsiteY3" fmla="*/ 1127729 h 4763666"/>
              <a:gd name="connsiteX4" fmla="*/ 7236296 w 8828657"/>
              <a:gd name="connsiteY4" fmla="*/ 1055721 h 4763666"/>
              <a:gd name="connsiteX5" fmla="*/ 8178800 w 8828657"/>
              <a:gd name="connsiteY5" fmla="*/ 407566 h 4763666"/>
              <a:gd name="connsiteX6" fmla="*/ 8604447 w 8828657"/>
              <a:gd name="connsiteY6" fmla="*/ 119617 h 4763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28657" h="4763666">
                <a:moveTo>
                  <a:pt x="0" y="4763666"/>
                </a:moveTo>
                <a:cubicBezTo>
                  <a:pt x="2288116" y="4165707"/>
                  <a:pt x="4626091" y="3869956"/>
                  <a:pt x="5220072" y="3431985"/>
                </a:cubicBezTo>
                <a:cubicBezTo>
                  <a:pt x="5814053" y="2994014"/>
                  <a:pt x="3551887" y="2519884"/>
                  <a:pt x="3563888" y="2135841"/>
                </a:cubicBezTo>
                <a:cubicBezTo>
                  <a:pt x="3575889" y="1751798"/>
                  <a:pt x="4680012" y="1307749"/>
                  <a:pt x="5292080" y="1127729"/>
                </a:cubicBezTo>
                <a:cubicBezTo>
                  <a:pt x="5904148" y="947709"/>
                  <a:pt x="6755176" y="1175748"/>
                  <a:pt x="7236296" y="1055721"/>
                </a:cubicBezTo>
                <a:cubicBezTo>
                  <a:pt x="7717416" y="935694"/>
                  <a:pt x="7950775" y="563583"/>
                  <a:pt x="8178800" y="407566"/>
                </a:cubicBezTo>
                <a:cubicBezTo>
                  <a:pt x="8406825" y="251549"/>
                  <a:pt x="8828657" y="0"/>
                  <a:pt x="8604447" y="119617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Menu by right click on atom</a:t>
            </a:r>
            <a:endParaRPr lang="en-US" dirty="0"/>
          </a:p>
        </p:txBody>
      </p:sp>
      <p:pic>
        <p:nvPicPr>
          <p:cNvPr id="6" name="Inhaltsplatzhalter 5" descr="contextMenu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556796"/>
            <a:ext cx="5231746" cy="317460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contextMenu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5" y="3031320"/>
            <a:ext cx="3606349" cy="685715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39554" y="3043560"/>
            <a:ext cx="5112568" cy="288032"/>
          </a:xfrm>
          <a:prstGeom prst="rect">
            <a:avLst/>
          </a:prstGeom>
          <a:solidFill>
            <a:srgbClr val="0FDCE1">
              <a:alpha val="29020"/>
            </a:srgbClr>
          </a:solid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pic>
        <p:nvPicPr>
          <p:cNvPr id="9" name="Grafik 8" descr="contextMenu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6" y="1556797"/>
            <a:ext cx="5206350" cy="373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Electron-Density Maps</a:t>
            </a:r>
            <a:endParaRPr lang="en-US" dirty="0"/>
          </a:p>
        </p:txBody>
      </p:sp>
      <p:pic>
        <p:nvPicPr>
          <p:cNvPr id="6" name="Inhaltsplatzhalter 5" descr="mapContro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600204"/>
            <a:ext cx="7543271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5724128" y="5949280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2" y="6093295"/>
            <a:ext cx="6051978" cy="764705"/>
            <a:chOff x="0" y="6093296"/>
            <a:chExt cx="6051978" cy="764704"/>
          </a:xfrm>
        </p:grpSpPr>
        <p:sp>
          <p:nvSpPr>
            <p:cNvPr id="9" name="Textfeld 8"/>
            <p:cNvSpPr txBox="1"/>
            <p:nvPr/>
          </p:nvSpPr>
          <p:spPr>
            <a:xfrm>
              <a:off x="0" y="6093296"/>
              <a:ext cx="4485715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</a:rPr>
                <a:t>Blue mesh:</a:t>
              </a:r>
              <a:r>
                <a:rPr lang="en-US" dirty="0" smtClean="0"/>
                <a:t> Observed data with model phases</a:t>
              </a:r>
              <a:endParaRPr lang="en-US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0" y="6488668"/>
              <a:ext cx="6051978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Red </a:t>
              </a:r>
              <a:r>
                <a:rPr lang="en-US" b="1" dirty="0" smtClean="0"/>
                <a:t>and</a:t>
              </a:r>
              <a:r>
                <a:rPr lang="en-US" b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 smtClean="0">
                  <a:solidFill>
                    <a:srgbClr val="00B050"/>
                  </a:solidFill>
                </a:rPr>
                <a:t>green</a:t>
              </a:r>
              <a:r>
                <a:rPr lang="en-US" b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 smtClean="0"/>
                <a:t>Mesh</a:t>
              </a:r>
              <a:r>
                <a:rPr lang="en-US" dirty="0" smtClean="0"/>
                <a:t>: Observed data minus model </a:t>
              </a:r>
              <a:r>
                <a:rPr lang="en-US" b="1" dirty="0" smtClean="0">
                  <a:solidFill>
                    <a:srgbClr val="00B050"/>
                  </a:solidFill>
                </a:rPr>
                <a:t>green+</a:t>
              </a:r>
              <a:r>
                <a:rPr lang="en-US" dirty="0" smtClean="0"/>
                <a:t> </a:t>
              </a:r>
              <a:r>
                <a:rPr lang="en-US" b="1" dirty="0" smtClean="0">
                  <a:solidFill>
                    <a:srgbClr val="FF0000"/>
                  </a:solidFill>
                </a:rPr>
                <a:t>red-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4572000" y="1772816"/>
            <a:ext cx="3168352" cy="3960440"/>
            <a:chOff x="4572000" y="1772816"/>
            <a:chExt cx="3168352" cy="3960440"/>
          </a:xfrm>
        </p:grpSpPr>
        <p:sp>
          <p:nvSpPr>
            <p:cNvPr id="13" name="Rechteck 12"/>
            <p:cNvSpPr/>
            <p:nvPr/>
          </p:nvSpPr>
          <p:spPr>
            <a:xfrm>
              <a:off x="4572000" y="1772816"/>
              <a:ext cx="288032" cy="360040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4644008" y="3861048"/>
              <a:ext cx="3096344" cy="1872208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uppieren 16"/>
          <p:cNvGrpSpPr/>
          <p:nvPr/>
        </p:nvGrpSpPr>
        <p:grpSpPr>
          <a:xfrm>
            <a:off x="827588" y="2636917"/>
            <a:ext cx="5575694" cy="1512169"/>
            <a:chOff x="827584" y="2636912"/>
            <a:chExt cx="5575694" cy="1512169"/>
          </a:xfrm>
        </p:grpSpPr>
        <p:sp>
          <p:nvSpPr>
            <p:cNvPr id="15" name="Textfeld 14"/>
            <p:cNvSpPr txBox="1"/>
            <p:nvPr/>
          </p:nvSpPr>
          <p:spPr>
            <a:xfrm>
              <a:off x="827584" y="2636912"/>
              <a:ext cx="5575694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Defines how </a:t>
              </a:r>
              <a:r>
                <a:rPr lang="en-US" dirty="0" smtClean="0"/>
                <a:t>dense </a:t>
              </a:r>
              <a:r>
                <a:rPr lang="en-US" dirty="0" smtClean="0"/>
                <a:t>the lines are drawn (critical for speed)</a:t>
              </a:r>
              <a:endParaRPr lang="en-US" dirty="0"/>
            </a:p>
          </p:txBody>
        </p:sp>
        <p:cxnSp>
          <p:nvCxnSpPr>
            <p:cNvPr id="16" name="Gerade Verbindung mit Pfeil 15"/>
            <p:cNvCxnSpPr>
              <a:stCxn id="15" idx="3"/>
            </p:cNvCxnSpPr>
            <p:nvPr/>
          </p:nvCxnSpPr>
          <p:spPr>
            <a:xfrm flipH="1">
              <a:off x="5796139" y="2821578"/>
              <a:ext cx="607139" cy="1327503"/>
            </a:xfrm>
            <a:prstGeom prst="straightConnector1">
              <a:avLst/>
            </a:prstGeom>
            <a:ln w="38100">
              <a:solidFill>
                <a:schemeClr val="bg1">
                  <a:lumMod val="65000"/>
                </a:schemeClr>
              </a:solidFill>
              <a:tailEnd type="triangle" w="med" len="lg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ieren 24"/>
          <p:cNvGrpSpPr/>
          <p:nvPr/>
        </p:nvGrpSpPr>
        <p:grpSpPr>
          <a:xfrm>
            <a:off x="827588" y="4941167"/>
            <a:ext cx="3265461" cy="420132"/>
            <a:chOff x="827584" y="5034384"/>
            <a:chExt cx="3265461" cy="420131"/>
          </a:xfrm>
        </p:grpSpPr>
        <p:sp>
          <p:nvSpPr>
            <p:cNvPr id="23" name="Textfeld 22"/>
            <p:cNvSpPr txBox="1"/>
            <p:nvPr/>
          </p:nvSpPr>
          <p:spPr>
            <a:xfrm>
              <a:off x="827584" y="5085184"/>
              <a:ext cx="3168352" cy="3693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[Ctrl]+ Mouse wheel changes </a:t>
              </a:r>
              <a:endParaRPr lang="en-US" b="1" dirty="0"/>
            </a:p>
          </p:txBody>
        </p:sp>
        <p:pic>
          <p:nvPicPr>
            <p:cNvPr id="24" name="Grafik 23" descr="diffma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86696" y="5034384"/>
              <a:ext cx="406349" cy="406349"/>
            </a:xfrm>
            <a:prstGeom prst="rect">
              <a:avLst/>
            </a:prstGeom>
          </p:spPr>
        </p:pic>
      </p:grpSp>
      <p:grpSp>
        <p:nvGrpSpPr>
          <p:cNvPr id="32" name="Gruppieren 31"/>
          <p:cNvGrpSpPr/>
          <p:nvPr/>
        </p:nvGrpSpPr>
        <p:grpSpPr>
          <a:xfrm>
            <a:off x="827584" y="5415826"/>
            <a:ext cx="3312368" cy="406350"/>
            <a:chOff x="827584" y="5415807"/>
            <a:chExt cx="3312368" cy="406349"/>
          </a:xfrm>
        </p:grpSpPr>
        <p:sp>
          <p:nvSpPr>
            <p:cNvPr id="27" name="Textfeld 26"/>
            <p:cNvSpPr txBox="1"/>
            <p:nvPr/>
          </p:nvSpPr>
          <p:spPr>
            <a:xfrm>
              <a:off x="827584" y="5435932"/>
              <a:ext cx="3312368" cy="3693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[Shift]+ Mouse wheel changes    </a:t>
              </a:r>
              <a:endParaRPr lang="en-US" b="1" dirty="0"/>
            </a:p>
          </p:txBody>
        </p:sp>
        <p:pic>
          <p:nvPicPr>
            <p:cNvPr id="29" name="Grafik 28" descr="fomap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33603" y="5415807"/>
              <a:ext cx="406349" cy="4063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4"/>
            <a:ext cx="7499176" cy="4525963"/>
          </a:xfrm>
        </p:spPr>
        <p:txBody>
          <a:bodyPr/>
          <a:lstStyle/>
          <a:p>
            <a:r>
              <a:rPr lang="en-US" dirty="0" smtClean="0"/>
              <a:t>Tool bars can be moved to different places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Sub windows can be detached and moved to different places. If a sub window is moved over a existing one the windows get stacked and a tab appears to bring one of them in front. 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EditorToob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4" y="2276877"/>
            <a:ext cx="5180953" cy="596825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39554" y="2132856"/>
            <a:ext cx="288032" cy="8640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pic>
        <p:nvPicPr>
          <p:cNvPr id="10" name="Grafik 9" descr="EditorToobar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4" y="1556794"/>
            <a:ext cx="558730" cy="5015873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539552" y="1556793"/>
            <a:ext cx="7840204" cy="1809491"/>
            <a:chOff x="539552" y="1556792"/>
            <a:chExt cx="7840204" cy="1809491"/>
          </a:xfrm>
        </p:grpSpPr>
        <p:sp>
          <p:nvSpPr>
            <p:cNvPr id="9" name="Textfeld 8"/>
            <p:cNvSpPr txBox="1"/>
            <p:nvPr/>
          </p:nvSpPr>
          <p:spPr>
            <a:xfrm>
              <a:off x="539552" y="2996951"/>
              <a:ext cx="53285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Grab here with the mouse and drag around. 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12" name="Form 11"/>
            <p:cNvCxnSpPr>
              <a:stCxn id="8" idx="2"/>
              <a:endCxn id="10" idx="0"/>
            </p:cNvCxnSpPr>
            <p:nvPr/>
          </p:nvCxnSpPr>
          <p:spPr>
            <a:xfrm rot="5400000" flipH="1" flipV="1">
              <a:off x="3811582" y="-1571223"/>
              <a:ext cx="1440160" cy="7696189"/>
            </a:xfrm>
            <a:prstGeom prst="curvedConnector5">
              <a:avLst>
                <a:gd name="adj1" fmla="val 5291"/>
                <a:gd name="adj2" fmla="val 75524"/>
                <a:gd name="adj3" fmla="val 115873"/>
              </a:avLst>
            </a:prstGeom>
            <a:ln w="38100">
              <a:solidFill>
                <a:srgbClr val="FF0000"/>
              </a:solidFill>
              <a:headEnd type="diamond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dirty="0" smtClean="0"/>
              <a:t>Outline</a:t>
            </a:r>
            <a:endParaRPr lang="en-US" sz="5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Main Features	</a:t>
            </a:r>
          </a:p>
          <a:p>
            <a:pPr lvl="1"/>
            <a:r>
              <a:rPr lang="en-US" sz="2400" dirty="0" smtClean="0"/>
              <a:t>Editor</a:t>
            </a:r>
          </a:p>
          <a:p>
            <a:pPr lvl="1"/>
            <a:r>
              <a:rPr lang="en-US" sz="2400" dirty="0" smtClean="0"/>
              <a:t>OpenGL representation of the structure</a:t>
            </a:r>
          </a:p>
          <a:p>
            <a:pPr lvl="1"/>
            <a:r>
              <a:rPr lang="en-US" sz="2400" dirty="0" smtClean="0"/>
              <a:t>Electron-density maps</a:t>
            </a:r>
          </a:p>
          <a:p>
            <a:r>
              <a:rPr lang="en-US" sz="2800" dirty="0" smtClean="0"/>
              <a:t>Customization</a:t>
            </a:r>
          </a:p>
          <a:p>
            <a:r>
              <a:rPr lang="en-US" sz="2800" dirty="0" smtClean="0"/>
              <a:t>Renaming Function</a:t>
            </a:r>
          </a:p>
          <a:p>
            <a:r>
              <a:rPr lang="en-US" sz="2800" dirty="0" smtClean="0"/>
              <a:t>Convenient Functions</a:t>
            </a:r>
          </a:p>
          <a:p>
            <a:r>
              <a:rPr lang="en-US" sz="2800" dirty="0" smtClean="0"/>
              <a:t>New Functions</a:t>
            </a:r>
          </a:p>
          <a:p>
            <a:r>
              <a:rPr lang="en-US" sz="2800" dirty="0" smtClean="0"/>
              <a:t>Plans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6553200" y="6356354"/>
            <a:ext cx="2133600" cy="365125"/>
          </a:xfrm>
        </p:spPr>
        <p:txBody>
          <a:bodyPr/>
          <a:lstStyle/>
          <a:p>
            <a:fld id="{E4EFD582-0FAF-4C63-9B78-2DFC2E51EB1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</p:spPr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 </a:t>
            </a:r>
            <a:r>
              <a:rPr lang="it-IT" b="1" i="1" dirty="0" smtClean="0">
                <a:solidFill>
                  <a:schemeClr val="bg1"/>
                </a:solidFill>
              </a:rPr>
              <a:t>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Q-Peak Legend can’t be moved.</a:t>
            </a:r>
          </a:p>
          <a:p>
            <a:r>
              <a:rPr lang="en-US" dirty="0" smtClean="0"/>
              <a:t>The Selection Toolbar has no grab area, but in the Settings menu it can be configured.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grpSp>
        <p:nvGrpSpPr>
          <p:cNvPr id="11" name="Gruppieren 10"/>
          <p:cNvGrpSpPr/>
          <p:nvPr/>
        </p:nvGrpSpPr>
        <p:grpSpPr>
          <a:xfrm>
            <a:off x="467544" y="3351943"/>
            <a:ext cx="8208912" cy="1850219"/>
            <a:chOff x="467544" y="3351939"/>
            <a:chExt cx="8208912" cy="1850219"/>
          </a:xfrm>
        </p:grpSpPr>
        <p:pic>
          <p:nvPicPr>
            <p:cNvPr id="6" name="Grafik 5" descr="textonl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7544" y="3351939"/>
              <a:ext cx="8208912" cy="288031"/>
            </a:xfrm>
            <a:prstGeom prst="rect">
              <a:avLst/>
            </a:prstGeom>
          </p:spPr>
        </p:pic>
        <p:pic>
          <p:nvPicPr>
            <p:cNvPr id="7" name="Grafik 6" descr="besid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544" y="4149080"/>
              <a:ext cx="8208912" cy="372362"/>
            </a:xfrm>
            <a:prstGeom prst="rect">
              <a:avLst/>
            </a:prstGeom>
          </p:spPr>
        </p:pic>
        <p:pic>
          <p:nvPicPr>
            <p:cNvPr id="8" name="Grafik 7" descr="under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544" y="4509120"/>
              <a:ext cx="8208912" cy="693038"/>
            </a:xfrm>
            <a:prstGeom prst="rect">
              <a:avLst/>
            </a:prstGeom>
          </p:spPr>
        </p:pic>
        <p:pic>
          <p:nvPicPr>
            <p:cNvPr id="9" name="Grafik 8" descr="selectionTB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544" y="3645024"/>
              <a:ext cx="3441270" cy="571429"/>
            </a:xfrm>
            <a:prstGeom prst="rect">
              <a:avLst/>
            </a:prstGeom>
          </p:spPr>
        </p:pic>
      </p:grpSp>
      <p:pic>
        <p:nvPicPr>
          <p:cNvPr id="10" name="Grafik 9" descr="setting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1700810"/>
            <a:ext cx="5523810" cy="4393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en-US" dirty="0"/>
          </a:p>
        </p:txBody>
      </p:sp>
      <p:pic>
        <p:nvPicPr>
          <p:cNvPr id="6" name="Inhaltsplatzhalter 5" descr="rightclick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2692064" cy="3619048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3563889" y="1916835"/>
            <a:ext cx="4752528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/>
              <a:t>Right clicking on the menu or any tool bar shows this menu.  Here any hidden tool bar or window can be recovered.</a:t>
            </a:r>
          </a:p>
          <a:p>
            <a:r>
              <a:rPr lang="en-US" b="1" dirty="0" smtClean="0"/>
              <a:t>When Rename Mode is visible you are in Rename Mode and vice versa.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Customization -</a:t>
            </a:r>
            <a:br>
              <a:rPr lang="en-US" dirty="0" smtClean="0"/>
            </a:br>
            <a:r>
              <a:rPr lang="en-US" dirty="0" smtClean="0"/>
              <a:t>External Programs</a:t>
            </a:r>
            <a:endParaRPr lang="en-US" dirty="0"/>
          </a:p>
        </p:txBody>
      </p:sp>
      <p:pic>
        <p:nvPicPr>
          <p:cNvPr id="6" name="Inhaltsplatzhalter 5" descr="extra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4" y="1628803"/>
            <a:ext cx="2323810" cy="213333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extr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628805"/>
            <a:ext cx="6372200" cy="2866911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55578" y="4869162"/>
            <a:ext cx="5256584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/>
              <a:t>Detached program run independently from  </a:t>
            </a:r>
            <a:r>
              <a:rPr lang="en-US" b="1" dirty="0" smtClean="0"/>
              <a:t>ShelXle</a:t>
            </a:r>
            <a:r>
              <a:rPr lang="en-US" b="1" dirty="0" smtClean="0"/>
              <a:t> for others a dialog box with output is provided.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Customizing –</a:t>
            </a:r>
            <a:br>
              <a:rPr lang="en-US" dirty="0" smtClean="0"/>
            </a:br>
            <a:r>
              <a:rPr lang="en-US" dirty="0" smtClean="0"/>
              <a:t>View Menu</a:t>
            </a:r>
            <a:endParaRPr lang="en-US" dirty="0"/>
          </a:p>
        </p:txBody>
      </p:sp>
      <p:pic>
        <p:nvPicPr>
          <p:cNvPr id="6" name="Inhaltsplatzhalter 5" descr="viewmen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4" y="1556794"/>
            <a:ext cx="2733803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3779914" y="1844828"/>
            <a:ext cx="2952328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Toggles fog. Fog density by [Alt + Mouse wheel]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539554" y="4555728"/>
            <a:ext cx="2736304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cxnSp>
        <p:nvCxnSpPr>
          <p:cNvPr id="10" name="Gerade Verbindung 9"/>
          <p:cNvCxnSpPr>
            <a:stCxn id="8" idx="3"/>
            <a:endCxn id="7" idx="1"/>
          </p:cNvCxnSpPr>
          <p:nvPr/>
        </p:nvCxnSpPr>
        <p:spPr>
          <a:xfrm flipV="1">
            <a:off x="3275858" y="2167989"/>
            <a:ext cx="504056" cy="24957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/>
          <p:cNvSpPr/>
          <p:nvPr/>
        </p:nvSpPr>
        <p:spPr>
          <a:xfrm>
            <a:off x="539554" y="4809852"/>
            <a:ext cx="2736304" cy="2160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4" y="2420892"/>
            <a:ext cx="4680520" cy="120031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Cuts out a wedge from the front side of the OpenGL View so that the inside of a complicated structure becomes visible (currently only with central perspective)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14" name="Gerade Verbindung 13"/>
          <p:cNvCxnSpPr>
            <a:stCxn id="12" idx="1"/>
            <a:endCxn id="11" idx="3"/>
          </p:cNvCxnSpPr>
          <p:nvPr/>
        </p:nvCxnSpPr>
        <p:spPr>
          <a:xfrm flipH="1">
            <a:off x="3275858" y="3021051"/>
            <a:ext cx="504056" cy="18968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AtomStyles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95070"/>
            <a:ext cx="8229600" cy="4136231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16" name="Ti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Atom-Styles Dialog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shelxle 2011-11-15 13-17-46-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1628803"/>
            <a:ext cx="1854074" cy="2046477"/>
          </a:xfrm>
          <a:prstGeom prst="rect">
            <a:avLst/>
          </a:prstGeom>
        </p:spPr>
      </p:pic>
      <p:pic>
        <p:nvPicPr>
          <p:cNvPr id="8" name="Grafik 7" descr="shelxle 2011-11-15 13-17-24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605054"/>
            <a:ext cx="1848182" cy="2039975"/>
          </a:xfrm>
          <a:prstGeom prst="rect">
            <a:avLst/>
          </a:prstGeom>
        </p:spPr>
      </p:pic>
      <p:pic>
        <p:nvPicPr>
          <p:cNvPr id="9" name="Grafik 8" descr="shelxle 2011-11-15 13-17-30-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12" y="1604350"/>
            <a:ext cx="1848819" cy="2040679"/>
          </a:xfrm>
          <a:prstGeom prst="rect">
            <a:avLst/>
          </a:prstGeom>
        </p:spPr>
      </p:pic>
      <p:pic>
        <p:nvPicPr>
          <p:cNvPr id="10" name="Grafik 9" descr="shelxle 2011-11-15 13-17-57-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604350"/>
            <a:ext cx="1848820" cy="2040679"/>
          </a:xfrm>
          <a:prstGeom prst="rect">
            <a:avLst/>
          </a:prstGeom>
        </p:spPr>
      </p:pic>
      <p:pic>
        <p:nvPicPr>
          <p:cNvPr id="11" name="Grafik 10" descr="shelxle 2011-11-15 13-18-29-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27209" y="3936248"/>
            <a:ext cx="1889011" cy="2085040"/>
          </a:xfrm>
          <a:prstGeom prst="rect">
            <a:avLst/>
          </a:prstGeom>
        </p:spPr>
      </p:pic>
      <p:pic>
        <p:nvPicPr>
          <p:cNvPr id="12" name="Grafik 11" descr="shelxle 2011-11-15 13-18-57-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5864" y="3936248"/>
            <a:ext cx="1889011" cy="2085040"/>
          </a:xfrm>
          <a:prstGeom prst="rect">
            <a:avLst/>
          </a:prstGeom>
        </p:spPr>
      </p:pic>
      <p:pic>
        <p:nvPicPr>
          <p:cNvPr id="13" name="Grafik 12" descr="shelxle 2011-11-15 13-19-18-9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10985" y="3936248"/>
            <a:ext cx="1889011" cy="2085040"/>
          </a:xfrm>
          <a:prstGeom prst="rect">
            <a:avLst/>
          </a:prstGeom>
        </p:spPr>
      </p:pic>
      <p:sp>
        <p:nvSpPr>
          <p:cNvPr id="14" name="Titel 15"/>
          <p:cNvSpPr>
            <a:spLocks noGrp="1"/>
          </p:cNvSpPr>
          <p:nvPr>
            <p:ph type="title"/>
          </p:nvPr>
        </p:nvSpPr>
        <p:spPr>
          <a:xfrm>
            <a:off x="1547664" y="0"/>
            <a:ext cx="5976664" cy="1484784"/>
          </a:xfrm>
        </p:spPr>
        <p:txBody>
          <a:bodyPr/>
          <a:lstStyle/>
          <a:p>
            <a:pPr lvl="0"/>
            <a:r>
              <a:rPr lang="en-US" dirty="0" smtClean="0"/>
              <a:t>Atom-Styles Dialog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>
          <a:xfrm>
            <a:off x="5004053" y="5661251"/>
            <a:ext cx="902791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dirty="0" smtClean="0"/>
              <a:t>No ADP</a:t>
            </a:r>
            <a:endParaRPr lang="en-US" dirty="0"/>
          </a:p>
        </p:txBody>
      </p:sp>
      <p:sp>
        <p:nvSpPr>
          <p:cNvPr id="16" name="Textfeld 15"/>
          <p:cNvSpPr txBox="1"/>
          <p:nvPr/>
        </p:nvSpPr>
        <p:spPr>
          <a:xfrm>
            <a:off x="2627784" y="5651958"/>
            <a:ext cx="1872208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dirty="0" smtClean="0"/>
              <a:t>Uni</a:t>
            </a:r>
            <a:r>
              <a:rPr lang="en-US" dirty="0" smtClean="0"/>
              <a:t> color bonds</a:t>
            </a:r>
            <a:endParaRPr lang="en-US" dirty="0"/>
          </a:p>
        </p:txBody>
      </p:sp>
      <p:sp>
        <p:nvSpPr>
          <p:cNvPr id="17" name="Textfeld 16"/>
          <p:cNvSpPr txBox="1"/>
          <p:nvPr/>
        </p:nvSpPr>
        <p:spPr>
          <a:xfrm>
            <a:off x="539555" y="5661251"/>
            <a:ext cx="1940896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dirty="0" smtClean="0"/>
              <a:t>Dashed bonds to o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6660234" y="3284984"/>
            <a:ext cx="1872208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dirty="0" smtClean="0"/>
              <a:t>Intersect. planes</a:t>
            </a:r>
            <a:endParaRPr lang="en-US" dirty="0"/>
          </a:p>
        </p:txBody>
      </p:sp>
      <p:sp>
        <p:nvSpPr>
          <p:cNvPr id="19" name="Textfeld 18"/>
          <p:cNvSpPr txBox="1"/>
          <p:nvPr/>
        </p:nvSpPr>
        <p:spPr>
          <a:xfrm>
            <a:off x="4644010" y="3284984"/>
            <a:ext cx="1872208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dirty="0" smtClean="0"/>
              <a:t>Intersect. planes2</a:t>
            </a:r>
            <a:endParaRPr lang="en-US" dirty="0"/>
          </a:p>
        </p:txBody>
      </p:sp>
      <p:sp>
        <p:nvSpPr>
          <p:cNvPr id="20" name="Textfeld 19"/>
          <p:cNvSpPr txBox="1"/>
          <p:nvPr/>
        </p:nvSpPr>
        <p:spPr>
          <a:xfrm>
            <a:off x="2627786" y="3284984"/>
            <a:ext cx="1853821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dirty="0" smtClean="0"/>
              <a:t>Principal ellipses2</a:t>
            </a:r>
            <a:endParaRPr lang="en-US" dirty="0"/>
          </a:p>
        </p:txBody>
      </p:sp>
      <p:sp>
        <p:nvSpPr>
          <p:cNvPr id="21" name="Textfeld 20"/>
          <p:cNvSpPr txBox="1"/>
          <p:nvPr/>
        </p:nvSpPr>
        <p:spPr>
          <a:xfrm>
            <a:off x="611562" y="2996954"/>
            <a:ext cx="1872208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dirty="0" smtClean="0"/>
              <a:t>Intersect. Planes+</a:t>
            </a:r>
          </a:p>
          <a:p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22" name="Textfeld 21"/>
          <p:cNvSpPr txBox="1"/>
          <p:nvPr/>
        </p:nvSpPr>
        <p:spPr>
          <a:xfrm>
            <a:off x="6732240" y="4077076"/>
            <a:ext cx="1806308" cy="1200318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b="1" dirty="0" smtClean="0"/>
              <a:t>Play around with</a:t>
            </a:r>
          </a:p>
          <a:p>
            <a:r>
              <a:rPr lang="en-US" b="1" dirty="0" smtClean="0"/>
              <a:t>Checkboxes to </a:t>
            </a:r>
          </a:p>
          <a:p>
            <a:r>
              <a:rPr lang="en-US" b="1" dirty="0" smtClean="0"/>
              <a:t>figure out what</a:t>
            </a:r>
          </a:p>
          <a:p>
            <a:r>
              <a:rPr lang="en-US" b="1" dirty="0" smtClean="0"/>
              <a:t>you like best!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Rename Mode</a:t>
            </a:r>
            <a:endParaRPr lang="en-US" dirty="0"/>
          </a:p>
        </p:txBody>
      </p:sp>
      <p:pic>
        <p:nvPicPr>
          <p:cNvPr id="6" name="Inhaltsplatzhalter 5" descr="Rename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4"/>
            <a:ext cx="3921978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7" name="Grafik 6" descr="Renam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5143" y="1556793"/>
            <a:ext cx="4051317" cy="453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Rename Mode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11" name="Inhaltsplatzhalter 10" descr="Rename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628800"/>
            <a:ext cx="4006197" cy="4525963"/>
          </a:xfrm>
        </p:spPr>
      </p:pic>
      <p:pic>
        <p:nvPicPr>
          <p:cNvPr id="12" name="Grafik 11" descr="Rename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628804"/>
            <a:ext cx="3968724" cy="4484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Rename Mode</a:t>
            </a:r>
            <a:endParaRPr lang="en-US" dirty="0"/>
          </a:p>
        </p:txBody>
      </p:sp>
      <p:pic>
        <p:nvPicPr>
          <p:cNvPr id="6" name="Inhaltsplatzhalter 5" descr="Rename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556794"/>
            <a:ext cx="4032075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4499993" y="1628803"/>
            <a:ext cx="4176464" cy="397030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/>
              <a:t>Residue Class can only be edited if </a:t>
            </a:r>
            <a:r>
              <a:rPr lang="en-US" b="1" dirty="0" smtClean="0"/>
              <a:t>ResiNr</a:t>
            </a:r>
            <a:endParaRPr lang="en-US" b="1" dirty="0" smtClean="0"/>
          </a:p>
          <a:p>
            <a:r>
              <a:rPr lang="en-US" b="1" dirty="0" smtClean="0"/>
              <a:t>is not yet in use.</a:t>
            </a:r>
          </a:p>
          <a:p>
            <a:endParaRPr lang="en-US" b="1" dirty="0" smtClean="0"/>
          </a:p>
          <a:p>
            <a:r>
              <a:rPr lang="en-US" b="1" dirty="0" smtClean="0"/>
              <a:t>n can vary from 2 to N+1. With N the number of existing Free Variables. If there is one unused in between n can also not be greater.</a:t>
            </a:r>
          </a:p>
          <a:p>
            <a:endParaRPr lang="en-US" b="1" dirty="0" smtClean="0"/>
          </a:p>
          <a:p>
            <a:r>
              <a:rPr lang="en-US" b="1" dirty="0" smtClean="0"/>
              <a:t>If the Label number is -1 no Number is used in the Label.</a:t>
            </a:r>
          </a:p>
          <a:p>
            <a:endParaRPr lang="en-US" b="1" dirty="0" smtClean="0"/>
          </a:p>
          <a:p>
            <a:r>
              <a:rPr lang="en-US" b="1" dirty="0" smtClean="0"/>
              <a:t>If Scattering factor is “any” then no check of usage of that Label can be done. 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Convenient Functions</a:t>
            </a:r>
            <a:endParaRPr lang="en-US" dirty="0"/>
          </a:p>
        </p:txBody>
      </p:sp>
      <p:pic>
        <p:nvPicPr>
          <p:cNvPr id="6" name="Inhaltsplatzhalter 5" descr="shelxmen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0752"/>
            <a:ext cx="8229600" cy="3944867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5148066" y="1556792"/>
            <a:ext cx="3600400" cy="2808312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sp>
        <p:nvSpPr>
          <p:cNvPr id="8" name="Rechteck 7"/>
          <p:cNvSpPr/>
          <p:nvPr/>
        </p:nvSpPr>
        <p:spPr>
          <a:xfrm>
            <a:off x="5148064" y="5517232"/>
            <a:ext cx="3528392" cy="576064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pic>
        <p:nvPicPr>
          <p:cNvPr id="10" name="Grafik 9" descr="setpathtoshel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908720"/>
            <a:ext cx="8083091" cy="5388727"/>
          </a:xfrm>
          <a:prstGeom prst="rect">
            <a:avLst/>
          </a:prstGeom>
        </p:spPr>
      </p:pic>
      <p:grpSp>
        <p:nvGrpSpPr>
          <p:cNvPr id="14" name="Gruppieren 13"/>
          <p:cNvGrpSpPr/>
          <p:nvPr/>
        </p:nvGrpSpPr>
        <p:grpSpPr>
          <a:xfrm>
            <a:off x="5004050" y="1700812"/>
            <a:ext cx="3744416" cy="3981351"/>
            <a:chOff x="5004048" y="1700808"/>
            <a:chExt cx="3744416" cy="3981352"/>
          </a:xfrm>
        </p:grpSpPr>
        <p:sp>
          <p:nvSpPr>
            <p:cNvPr id="9" name="Textfeld 8"/>
            <p:cNvSpPr txBox="1"/>
            <p:nvPr/>
          </p:nvSpPr>
          <p:spPr>
            <a:xfrm>
              <a:off x="5148064" y="1988840"/>
              <a:ext cx="3600400" cy="3693320"/>
            </a:xfrm>
            <a:prstGeom prst="rect">
              <a:avLst/>
            </a:prstGeom>
            <a:solidFill>
              <a:srgbClr val="E8E5AC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         asks before saving.</a:t>
              </a:r>
            </a:p>
            <a:p>
              <a:r>
                <a:rPr lang="en-US" b="1" dirty="0" smtClean="0"/>
                <a:t>  </a:t>
              </a:r>
            </a:p>
            <a:p>
              <a:r>
                <a:rPr lang="en-US" b="1" dirty="0" smtClean="0"/>
                <a:t>        no questions, inserts ANIS instruction</a:t>
              </a:r>
            </a:p>
            <a:p>
              <a:endParaRPr lang="en-US" b="1" dirty="0" smtClean="0"/>
            </a:p>
            <a:p>
              <a:pPr>
                <a:buFont typeface="Arial" pitchFamily="34" charset="0"/>
                <a:buChar char="•"/>
              </a:pPr>
              <a:r>
                <a:rPr lang="en-US" b="1" dirty="0" smtClean="0"/>
                <a:t>List viewer with syntax highlighting and search function [</a:t>
              </a:r>
              <a:r>
                <a:rPr lang="en-US" b="1" dirty="0" smtClean="0"/>
                <a:t>Ctrl+F</a:t>
              </a:r>
              <a:r>
                <a:rPr lang="en-US" b="1" dirty="0" smtClean="0"/>
                <a:t>]</a:t>
              </a:r>
            </a:p>
            <a:p>
              <a:endParaRPr lang="en-US" b="1" dirty="0" smtClean="0"/>
            </a:p>
            <a:p>
              <a:r>
                <a:rPr lang="en-US" b="1" dirty="0" smtClean="0"/>
                <a:t>         moves fragments into unit  cell box close to the origin. No “</a:t>
              </a:r>
              <a:r>
                <a:rPr lang="en-US" b="1" dirty="0" err="1" smtClean="0"/>
                <a:t>uniq</a:t>
              </a:r>
              <a:r>
                <a:rPr lang="en-US" b="1" dirty="0" smtClean="0"/>
                <a:t>” of  symmetry disassembled molecules. Use “move … here” in context menu</a:t>
              </a:r>
              <a:endParaRPr lang="en-US" b="1" dirty="0"/>
            </a:p>
          </p:txBody>
        </p:sp>
        <p:pic>
          <p:nvPicPr>
            <p:cNvPr id="11" name="Grafik 10" descr="refin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4048" y="1700808"/>
              <a:ext cx="635223" cy="635223"/>
            </a:xfrm>
            <a:prstGeom prst="rect">
              <a:avLst/>
            </a:prstGeom>
          </p:spPr>
        </p:pic>
        <p:pic>
          <p:nvPicPr>
            <p:cNvPr id="12" name="Grafik 11" descr="refineani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6056" y="2348880"/>
              <a:ext cx="563215" cy="563215"/>
            </a:xfrm>
            <a:prstGeom prst="rect">
              <a:avLst/>
            </a:prstGeom>
          </p:spPr>
        </p:pic>
        <p:pic>
          <p:nvPicPr>
            <p:cNvPr id="13" name="Grafik 12" descr="putincell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6056" y="4005064"/>
              <a:ext cx="563215" cy="56321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paper is published!</a:t>
            </a:r>
            <a:br>
              <a:rPr lang="en-US" dirty="0" smtClean="0"/>
            </a:br>
            <a:r>
              <a:rPr lang="it-IT" sz="2400" i="1" dirty="0" smtClean="0">
                <a:solidFill>
                  <a:schemeClr val="bg1"/>
                </a:solidFill>
              </a:rPr>
              <a:t> </a:t>
            </a:r>
            <a:r>
              <a:rPr lang="it-IT" sz="2400" b="0" i="1" dirty="0" smtClean="0"/>
              <a:t>J. </a:t>
            </a:r>
            <a:r>
              <a:rPr lang="it-IT" sz="2400" b="0" i="1" dirty="0" smtClean="0"/>
              <a:t>Appl</a:t>
            </a:r>
            <a:r>
              <a:rPr lang="it-IT" sz="2400" b="0" i="1" dirty="0" smtClean="0"/>
              <a:t>. </a:t>
            </a:r>
            <a:r>
              <a:rPr lang="it-IT" sz="2400" b="0" i="1" dirty="0" smtClean="0"/>
              <a:t>Cryst</a:t>
            </a:r>
            <a:r>
              <a:rPr lang="it-IT" sz="2400" b="0" i="1" dirty="0" smtClean="0"/>
              <a:t>.,</a:t>
            </a:r>
            <a:r>
              <a:rPr lang="it-IT" sz="2400" b="0" i="1" dirty="0"/>
              <a:t> </a:t>
            </a:r>
            <a:r>
              <a:rPr lang="it-IT" sz="2400" dirty="0"/>
              <a:t>44</a:t>
            </a:r>
            <a:r>
              <a:rPr lang="it-IT" sz="2400" b="0" i="1" dirty="0" smtClean="0"/>
              <a:t>, (2011) 1281-1284.</a:t>
            </a:r>
            <a:endParaRPr lang="en-US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2"/>
            <a:ext cx="3488616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1"/>
            <a:ext cx="3456384" cy="449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Convenient Functions</a:t>
            </a:r>
            <a:endParaRPr lang="en-US" dirty="0"/>
          </a:p>
        </p:txBody>
      </p:sp>
      <p:pic>
        <p:nvPicPr>
          <p:cNvPr id="6" name="Inhaltsplatzhalter 5" descr="shelxmen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0752"/>
            <a:ext cx="8229600" cy="3944867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5148066" y="1556792"/>
            <a:ext cx="3600400" cy="2808312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5148064" y="5517232"/>
            <a:ext cx="3528392" cy="576064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4860032" y="3618892"/>
            <a:ext cx="3888432" cy="2114366"/>
            <a:chOff x="4860032" y="2348880"/>
            <a:chExt cx="3888432" cy="2114366"/>
          </a:xfrm>
        </p:grpSpPr>
        <p:sp>
          <p:nvSpPr>
            <p:cNvPr id="9" name="Textfeld 8"/>
            <p:cNvSpPr txBox="1"/>
            <p:nvPr/>
          </p:nvSpPr>
          <p:spPr>
            <a:xfrm>
              <a:off x="5148064" y="2708920"/>
              <a:ext cx="3600400" cy="1754326"/>
            </a:xfrm>
            <a:prstGeom prst="rect">
              <a:avLst/>
            </a:prstGeom>
            <a:solidFill>
              <a:srgbClr val="E8E5AC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        is only present when atoms with refined </a:t>
              </a:r>
              <a:r>
                <a:rPr lang="en-US" b="1" dirty="0" err="1" smtClean="0"/>
                <a:t>U</a:t>
              </a:r>
              <a:r>
                <a:rPr lang="en-US" b="1" baseline="-25000" dirty="0" err="1" smtClean="0"/>
                <a:t>ij</a:t>
              </a:r>
              <a:r>
                <a:rPr lang="en-US" b="1" dirty="0" err="1" smtClean="0"/>
                <a:t>s</a:t>
              </a:r>
              <a:r>
                <a:rPr lang="en-US" b="1" dirty="0" smtClean="0"/>
                <a:t> are present.</a:t>
              </a:r>
            </a:p>
            <a:p>
              <a:endParaRPr lang="en-US" b="1" dirty="0" smtClean="0"/>
            </a:p>
            <a:p>
              <a:r>
                <a:rPr lang="en-US" b="1" dirty="0" smtClean="0"/>
                <a:t>“create Q-Peaks from </a:t>
              </a:r>
              <a:r>
                <a:rPr lang="en-US" b="1" dirty="0" err="1" smtClean="0"/>
                <a:t>Fo-Fc</a:t>
              </a:r>
              <a:r>
                <a:rPr lang="en-US" b="1" dirty="0" smtClean="0"/>
                <a:t> map” is useful if density close to existing atoms is present. </a:t>
              </a:r>
              <a:endParaRPr lang="en-US" b="1" dirty="0"/>
            </a:p>
          </p:txBody>
        </p:sp>
        <p:pic>
          <p:nvPicPr>
            <p:cNvPr id="10" name="Grafik 9" descr="sina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60032" y="2348880"/>
              <a:ext cx="707231" cy="7072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Convenient Functions</a:t>
            </a:r>
            <a:endParaRPr lang="en-US" dirty="0"/>
          </a:p>
        </p:txBody>
      </p:sp>
      <p:pic>
        <p:nvPicPr>
          <p:cNvPr id="6" name="Inhaltsplatzhalter 5" descr="shelxmen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0752"/>
            <a:ext cx="8229600" cy="3944867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5148066" y="1556792"/>
            <a:ext cx="3600400" cy="2808312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5148064" y="5517232"/>
            <a:ext cx="3528392" cy="576064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5076058" y="2492898"/>
            <a:ext cx="3600400" cy="3139311"/>
          </a:xfrm>
          <a:prstGeom prst="rect">
            <a:avLst/>
          </a:prstGeom>
          <a:solidFill>
            <a:srgbClr val="E8E5AC"/>
          </a:solidFill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/>
              <a:t>            adds H-atoms including corresponding AFIX instructions. </a:t>
            </a:r>
          </a:p>
          <a:p>
            <a:r>
              <a:rPr lang="en-US" b="1" dirty="0" smtClean="0"/>
              <a:t>If electron-density maps are calculated the position of methyl H-atoms is optimized and </a:t>
            </a:r>
            <a:r>
              <a:rPr lang="en-US" b="1" dirty="0" err="1" smtClean="0"/>
              <a:t>hydrogens</a:t>
            </a:r>
            <a:r>
              <a:rPr lang="en-US" b="1" dirty="0" smtClean="0"/>
              <a:t> in O-H…contacts (excluding water) are generated. Increasing map precision might help. Repeated usage might find more H’s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Only available on freshly loaded or saved files!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Grafik 9" descr="autohfix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628805"/>
            <a:ext cx="1211286" cy="1211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Convenient Functions</a:t>
            </a:r>
            <a:endParaRPr lang="en-US" dirty="0"/>
          </a:p>
        </p:txBody>
      </p:sp>
      <p:pic>
        <p:nvPicPr>
          <p:cNvPr id="6" name="Inhaltsplatzhalter 5" descr="shelxmen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0752"/>
            <a:ext cx="8229600" cy="3944867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5148066" y="1556792"/>
            <a:ext cx="3600400" cy="2808312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5148064" y="5517232"/>
            <a:ext cx="3528392" cy="576064"/>
          </a:xfrm>
          <a:prstGeom prst="rect">
            <a:avLst/>
          </a:prstGeom>
          <a:solidFill>
            <a:srgbClr val="E8E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5162580" y="3780659"/>
            <a:ext cx="3528392" cy="1808584"/>
            <a:chOff x="5148064" y="2060848"/>
            <a:chExt cx="3528392" cy="1808584"/>
          </a:xfrm>
        </p:grpSpPr>
        <p:sp>
          <p:nvSpPr>
            <p:cNvPr id="9" name="Textfeld 8"/>
            <p:cNvSpPr txBox="1"/>
            <p:nvPr/>
          </p:nvSpPr>
          <p:spPr>
            <a:xfrm>
              <a:off x="5148064" y="2060848"/>
              <a:ext cx="3528392" cy="1754326"/>
            </a:xfrm>
            <a:prstGeom prst="rect">
              <a:avLst/>
            </a:prstGeom>
            <a:solidFill>
              <a:srgbClr val="E8E5AC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Inverting structure changes the space group if </a:t>
              </a:r>
              <a:r>
                <a:rPr lang="en-US" b="1" dirty="0" err="1" smtClean="0"/>
                <a:t>enantiomorphic</a:t>
              </a:r>
              <a:r>
                <a:rPr lang="en-US" b="1" dirty="0" smtClean="0"/>
                <a:t>.</a:t>
              </a:r>
              <a:endParaRPr lang="en-US" b="1" dirty="0" smtClean="0"/>
            </a:p>
            <a:p>
              <a:r>
                <a:rPr lang="en-US" b="1" dirty="0" smtClean="0"/>
                <a:t>Origin is moved if necessary but move in cell might then be necessary </a:t>
              </a:r>
            </a:p>
            <a:p>
              <a:r>
                <a:rPr lang="en-US" b="1" dirty="0" smtClean="0">
                  <a:solidFill>
                    <a:srgbClr val="FF0000"/>
                  </a:solidFill>
                </a:rPr>
                <a:t>Use          before and after!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10" name="Grafik 9" descr="filesav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120" y="3429000"/>
              <a:ext cx="440432" cy="440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pic>
        <p:nvPicPr>
          <p:cNvPr id="6" name="Inhaltsplatzhalter 5" descr="P1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556794"/>
            <a:ext cx="5722391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300192" y="1700809"/>
            <a:ext cx="2376264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pairs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8" name="Grafik 7" descr="bi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1" y="2492896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300192" y="1700809"/>
            <a:ext cx="2376264" cy="286231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pairs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If the bonds cross each other in one point then structure is P-1! </a:t>
            </a:r>
          </a:p>
          <a:p>
            <a:pPr marL="342861" indent="-342861"/>
            <a:endParaRPr lang="en-US" b="1" dirty="0"/>
          </a:p>
        </p:txBody>
      </p:sp>
      <p:pic>
        <p:nvPicPr>
          <p:cNvPr id="8" name="Grafik 7" descr="bi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2" y="2492896"/>
            <a:ext cx="504056" cy="504056"/>
          </a:xfrm>
          <a:prstGeom prst="rect">
            <a:avLst/>
          </a:prstGeom>
        </p:spPr>
      </p:pic>
      <p:pic>
        <p:nvPicPr>
          <p:cNvPr id="10" name="Inhaltsplatzhalter 9" descr="P1_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8" y="1556794"/>
            <a:ext cx="572239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300192" y="1700812"/>
            <a:ext cx="2376264" cy="424730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Select pairs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861" indent="-342861">
              <a:buFont typeface="+mj-lt"/>
              <a:buAutoNum type="arabicPeriod"/>
            </a:pP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If the bonds cross each other in one point then structure is P-1! 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all or at least one pair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8" name="Grafik 7" descr="bi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2" y="2492896"/>
            <a:ext cx="504056" cy="504056"/>
          </a:xfrm>
          <a:prstGeom prst="rect">
            <a:avLst/>
          </a:prstGeom>
        </p:spPr>
      </p:pic>
      <p:pic>
        <p:nvPicPr>
          <p:cNvPr id="10" name="Inhaltsplatzhalter 9" descr="P1_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8" y="1556794"/>
            <a:ext cx="5722391" cy="4525963"/>
          </a:xfrm>
        </p:spPr>
      </p:pic>
      <p:pic>
        <p:nvPicPr>
          <p:cNvPr id="9" name="Grafik 8" descr="centro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5373216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300192" y="1700811"/>
            <a:ext cx="2376264" cy="175431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all or at least one pair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9" name="Grafik 8" descr="centroi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4" y="2852936"/>
            <a:ext cx="576064" cy="576064"/>
          </a:xfrm>
          <a:prstGeom prst="rect">
            <a:avLst/>
          </a:prstGeom>
        </p:spPr>
      </p:pic>
      <p:pic>
        <p:nvPicPr>
          <p:cNvPr id="12" name="Inhaltsplatzhalter 11" descr="P1_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8" y="1556794"/>
            <a:ext cx="5722391" cy="4525963"/>
          </a:xfrm>
        </p:spPr>
      </p:pic>
      <p:pic>
        <p:nvPicPr>
          <p:cNvPr id="13" name="Grafik 12" descr="P1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8" y="1556792"/>
            <a:ext cx="5644677" cy="4464496"/>
          </a:xfrm>
          <a:prstGeom prst="rect">
            <a:avLst/>
          </a:prstGeom>
        </p:spPr>
      </p:pic>
      <p:pic>
        <p:nvPicPr>
          <p:cNvPr id="14" name="Grafik 13" descr="cntr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3429004"/>
            <a:ext cx="5892064" cy="393651"/>
          </a:xfrm>
          <a:prstGeom prst="rect">
            <a:avLst/>
          </a:prstGeom>
        </p:spPr>
      </p:pic>
      <p:pic>
        <p:nvPicPr>
          <p:cNvPr id="15" name="Grafik 14" descr="centrd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8" y="1556792"/>
            <a:ext cx="5762025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156178" y="1700811"/>
            <a:ext cx="2520280" cy="480130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all or at least one pair of chemical identical atoms  and click on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coordinates of the Cnt1  and copy to clipboard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Type in MOVE and paste the coordinates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Change the  sign of the coordinates and add 1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9" name="Grafik 8" descr="centroi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4" y="2852936"/>
            <a:ext cx="576064" cy="576064"/>
          </a:xfrm>
          <a:prstGeom prst="rect">
            <a:avLst/>
          </a:prstGeom>
        </p:spPr>
      </p:pic>
      <p:pic>
        <p:nvPicPr>
          <p:cNvPr id="15" name="Grafik 14" descr="centrd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8" y="1556792"/>
            <a:ext cx="5762025" cy="4104456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1547666" y="1556792"/>
            <a:ext cx="2016224" cy="144016"/>
          </a:xfrm>
          <a:prstGeom prst="rect">
            <a:avLst/>
          </a:prstGeom>
          <a:solidFill>
            <a:srgbClr val="7CA1C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pic>
        <p:nvPicPr>
          <p:cNvPr id="17" name="Grafik 16" descr="mov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6" y="2060848"/>
            <a:ext cx="5841270" cy="673016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156178" y="1700809"/>
            <a:ext cx="2520280" cy="480130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Change the  sign of the coordinates and add 1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Save and refine.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The </a:t>
            </a:r>
            <a:r>
              <a:rPr lang="en-US" b="1" dirty="0" err="1" smtClean="0"/>
              <a:t>Centroid</a:t>
            </a:r>
            <a:r>
              <a:rPr lang="en-US" b="1" dirty="0" smtClean="0"/>
              <a:t> dummy atom should no be at the origin.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the no longer needed fragment and delete them.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Delete the </a:t>
            </a:r>
            <a:r>
              <a:rPr lang="en-US" b="1" dirty="0" smtClean="0"/>
              <a:t>centroid</a:t>
            </a:r>
            <a:r>
              <a:rPr lang="en-US" b="1" dirty="0" smtClean="0"/>
              <a:t> dummy if you </a:t>
            </a:r>
            <a:r>
              <a:rPr lang="en-US" b="1" dirty="0" smtClean="0"/>
              <a:t>want </a:t>
            </a: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Change </a:t>
            </a:r>
            <a:r>
              <a:rPr lang="de-DE" dirty="0" smtClean="0"/>
              <a:t>LATT -1 </a:t>
            </a:r>
            <a:r>
              <a:rPr lang="en-US" b="1" dirty="0" smtClean="0"/>
              <a:t>into</a:t>
            </a:r>
            <a:r>
              <a:rPr lang="de-DE" dirty="0" smtClean="0"/>
              <a:t> LATT 1</a:t>
            </a:r>
            <a:r>
              <a:rPr lang="en-US" b="1" dirty="0" smtClean="0"/>
              <a:t> and save + refine.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17" name="Grafik 16" descr="mov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6" y="1628800"/>
            <a:ext cx="5688632" cy="67301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0" name="Grafik 9" descr="P1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5" y="1628800"/>
            <a:ext cx="5701096" cy="450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Solved Structure in P1 which is P-1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err="1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err="1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156178" y="1700809"/>
            <a:ext cx="2520280" cy="480130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Change the  sign of the coordinates and add 1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Save and refine.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The </a:t>
            </a:r>
            <a:r>
              <a:rPr lang="en-US" b="1" dirty="0" err="1" smtClean="0"/>
              <a:t>Centroid</a:t>
            </a:r>
            <a:r>
              <a:rPr lang="en-US" b="1" dirty="0" smtClean="0"/>
              <a:t> dummy atom should no be at the origin.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Select the no longer needed fragment and delete them.</a:t>
            </a:r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Delete the </a:t>
            </a:r>
            <a:r>
              <a:rPr lang="en-US" b="1" dirty="0" err="1" smtClean="0"/>
              <a:t>C</a:t>
            </a:r>
            <a:r>
              <a:rPr lang="en-US" b="1" dirty="0" err="1" smtClean="0"/>
              <a:t>entroid</a:t>
            </a:r>
            <a:r>
              <a:rPr lang="en-US" b="1" dirty="0" smtClean="0"/>
              <a:t> </a:t>
            </a:r>
            <a:r>
              <a:rPr lang="en-US" b="1" dirty="0" smtClean="0"/>
              <a:t>dummy if you </a:t>
            </a:r>
            <a:r>
              <a:rPr lang="en-US" b="1" dirty="0" smtClean="0"/>
              <a:t>want </a:t>
            </a:r>
            <a:endParaRPr lang="en-US" b="1" dirty="0" smtClean="0"/>
          </a:p>
          <a:p>
            <a:pPr marL="342861" indent="-342861">
              <a:buFont typeface="+mj-lt"/>
              <a:buAutoNum type="arabicPeriod"/>
            </a:pPr>
            <a:r>
              <a:rPr lang="en-US" b="1" dirty="0" smtClean="0"/>
              <a:t>Change </a:t>
            </a:r>
            <a:r>
              <a:rPr lang="de-DE" dirty="0" smtClean="0"/>
              <a:t>LATT -1 </a:t>
            </a:r>
            <a:r>
              <a:rPr lang="en-US" b="1" dirty="0" smtClean="0"/>
              <a:t>into</a:t>
            </a:r>
            <a:r>
              <a:rPr lang="de-DE" dirty="0" smtClean="0"/>
              <a:t> LATT 1</a:t>
            </a:r>
            <a:r>
              <a:rPr lang="en-US" b="1" dirty="0" smtClean="0"/>
              <a:t> and save + refine.</a:t>
            </a:r>
          </a:p>
          <a:p>
            <a:pPr marL="342861" indent="-342861">
              <a:buFont typeface="+mj-lt"/>
              <a:buAutoNum type="arabicPeriod"/>
            </a:pPr>
            <a:endParaRPr lang="en-US" b="1" dirty="0" smtClean="0"/>
          </a:p>
          <a:p>
            <a:pPr marL="342861" indent="-342861"/>
            <a:endParaRPr lang="en-US" b="1" dirty="0"/>
          </a:p>
        </p:txBody>
      </p:sp>
      <p:pic>
        <p:nvPicPr>
          <p:cNvPr id="8" name="Grafik 7" descr="P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6" y="1556794"/>
            <a:ext cx="5688632" cy="4499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GUI</a:t>
            </a:r>
            <a:endParaRPr lang="en-US" dirty="0"/>
          </a:p>
        </p:txBody>
      </p:sp>
      <p:pic>
        <p:nvPicPr>
          <p:cNvPr id="6" name="Inhaltsplatzhalter 5" descr="ShelXle-GU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628800"/>
            <a:ext cx="7523679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Symmetry manager</a:t>
            </a:r>
            <a:endParaRPr lang="en-US" dirty="0"/>
          </a:p>
        </p:txBody>
      </p:sp>
      <p:pic>
        <p:nvPicPr>
          <p:cNvPr id="6" name="Inhaltsplatzhalter 5" descr="Dwm 2011-11-16 15-15-08-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6" y="1556794"/>
            <a:ext cx="7241541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Symmetry manager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pic>
        <p:nvPicPr>
          <p:cNvPr id="8" name="Inhaltsplatzhalter 7" descr="symmetrymanage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4" y="1628800"/>
            <a:ext cx="530423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pic>
        <p:nvPicPr>
          <p:cNvPr id="8" name="Grafik 7" descr="env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4696919"/>
          </a:xfrm>
          <a:prstGeom prst="rect">
            <a:avLst/>
          </a:prstGeom>
        </p:spPr>
      </p:pic>
      <p:pic>
        <p:nvPicPr>
          <p:cNvPr id="9" name="Grafik 8" descr="envi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4"/>
            <a:ext cx="9144000" cy="468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Highlighting </a:t>
            </a:r>
            <a:endParaRPr lang="en-US" dirty="0"/>
          </a:p>
        </p:txBody>
      </p:sp>
      <p:pic>
        <p:nvPicPr>
          <p:cNvPr id="6" name="Inhaltsplatzhalter 5" descr="part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60236" y="476675"/>
            <a:ext cx="728445" cy="728445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  <p:pic>
        <p:nvPicPr>
          <p:cNvPr id="7" name="Grafik 6" descr="man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5832648" cy="4613167"/>
          </a:xfrm>
          <a:prstGeom prst="rect">
            <a:avLst/>
          </a:prstGeom>
        </p:spPr>
      </p:pic>
      <p:pic>
        <p:nvPicPr>
          <p:cNvPr id="8" name="Grafik 7" descr="mani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7" y="1556792"/>
            <a:ext cx="5760641" cy="4556215"/>
          </a:xfrm>
          <a:prstGeom prst="rect">
            <a:avLst/>
          </a:prstGeom>
        </p:spPr>
      </p:pic>
      <p:pic>
        <p:nvPicPr>
          <p:cNvPr id="9" name="Grafik 8" descr="part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9" y="1566385"/>
            <a:ext cx="1080119" cy="4529885"/>
          </a:xfrm>
          <a:prstGeom prst="rect">
            <a:avLst/>
          </a:prstGeom>
        </p:spPr>
      </p:pic>
      <p:grpSp>
        <p:nvGrpSpPr>
          <p:cNvPr id="13" name="Gruppieren 12"/>
          <p:cNvGrpSpPr/>
          <p:nvPr/>
        </p:nvGrpSpPr>
        <p:grpSpPr>
          <a:xfrm>
            <a:off x="3851920" y="4077077"/>
            <a:ext cx="1512168" cy="1846511"/>
            <a:chOff x="3851920" y="4077072"/>
            <a:chExt cx="1512168" cy="1846510"/>
          </a:xfrm>
        </p:grpSpPr>
        <p:pic>
          <p:nvPicPr>
            <p:cNvPr id="10" name="Grafik 9" descr="part-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16016" y="5275510"/>
              <a:ext cx="648072" cy="648072"/>
            </a:xfrm>
            <a:prstGeom prst="rect">
              <a:avLst/>
            </a:prstGeom>
          </p:spPr>
        </p:pic>
        <p:cxnSp>
          <p:nvCxnSpPr>
            <p:cNvPr id="12" name="Gerade Verbindung mit Pfeil 11"/>
            <p:cNvCxnSpPr>
              <a:stCxn id="10" idx="0"/>
            </p:cNvCxnSpPr>
            <p:nvPr/>
          </p:nvCxnSpPr>
          <p:spPr>
            <a:xfrm flipH="1" flipV="1">
              <a:off x="3851920" y="4077072"/>
              <a:ext cx="1188132" cy="1198438"/>
            </a:xfrm>
            <a:prstGeom prst="straightConnector1">
              <a:avLst/>
            </a:prstGeom>
            <a:ln w="38100">
              <a:solidFill>
                <a:srgbClr val="0FDC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Plans: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DISP from wavelength</a:t>
            </a:r>
          </a:p>
          <a:p>
            <a:r>
              <a:rPr lang="en-US" dirty="0" smtClean="0"/>
              <a:t>FREE and BIND instructions in file after clicking these functions in Selection Tool Bar</a:t>
            </a:r>
          </a:p>
          <a:p>
            <a:r>
              <a:rPr lang="en-US" dirty="0" smtClean="0"/>
              <a:t>Help! FAQ, more Videos. </a:t>
            </a:r>
          </a:p>
          <a:p>
            <a:r>
              <a:rPr lang="en-US" dirty="0" smtClean="0"/>
              <a:t>Linux distributions </a:t>
            </a:r>
          </a:p>
          <a:p>
            <a:r>
              <a:rPr lang="en-US" dirty="0" smtClean="0"/>
              <a:t>More sort options</a:t>
            </a:r>
          </a:p>
          <a:p>
            <a:r>
              <a:rPr lang="en-US" dirty="0" smtClean="0"/>
              <a:t>ENVI with graphics</a:t>
            </a:r>
          </a:p>
          <a:p>
            <a:r>
              <a:rPr lang="en-US" dirty="0" smtClean="0"/>
              <a:t>…getting cited.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George M </a:t>
            </a:r>
            <a:r>
              <a:rPr lang="en-US" dirty="0" err="1" smtClean="0"/>
              <a:t>Sheldrick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Birger</a:t>
            </a:r>
            <a:r>
              <a:rPr lang="en-US" dirty="0" smtClean="0"/>
              <a:t> </a:t>
            </a:r>
            <a:r>
              <a:rPr lang="en-US" dirty="0" err="1" smtClean="0"/>
              <a:t>Dittrich</a:t>
            </a:r>
            <a:r>
              <a:rPr lang="en-US" dirty="0" smtClean="0"/>
              <a:t>, Kevin </a:t>
            </a:r>
            <a:r>
              <a:rPr lang="en-US" dirty="0" err="1" smtClean="0"/>
              <a:t>Pröpper</a:t>
            </a:r>
            <a:r>
              <a:rPr lang="en-US" dirty="0" smtClean="0"/>
              <a:t>, Julian Holstein,</a:t>
            </a:r>
          </a:p>
          <a:p>
            <a:r>
              <a:rPr lang="en-US" dirty="0" smtClean="0"/>
              <a:t>Krzysztof </a:t>
            </a:r>
            <a:r>
              <a:rPr lang="en-US" dirty="0" err="1" smtClean="0"/>
              <a:t>Radacki</a:t>
            </a:r>
            <a:r>
              <a:rPr lang="en-US" dirty="0" smtClean="0"/>
              <a:t>, </a:t>
            </a:r>
            <a:r>
              <a:rPr lang="en-US" dirty="0" err="1" smtClean="0"/>
              <a:t>Håkon</a:t>
            </a:r>
            <a:r>
              <a:rPr lang="en-US" dirty="0" smtClean="0"/>
              <a:t> Hope, Daniel </a:t>
            </a:r>
            <a:r>
              <a:rPr lang="en-US" dirty="0" err="1" smtClean="0"/>
              <a:t>Kratzert</a:t>
            </a:r>
            <a:r>
              <a:rPr lang="en-US" dirty="0" smtClean="0"/>
              <a:t> Joseph H. </a:t>
            </a:r>
            <a:r>
              <a:rPr lang="en-US" dirty="0" err="1" smtClean="0"/>
              <a:t>Reibenspies</a:t>
            </a:r>
            <a:r>
              <a:rPr lang="en-US" dirty="0" smtClean="0"/>
              <a:t>, </a:t>
            </a:r>
            <a:r>
              <a:rPr lang="en-US" dirty="0" err="1" smtClean="0"/>
              <a:t>Frederik</a:t>
            </a:r>
            <a:r>
              <a:rPr lang="en-US" dirty="0" smtClean="0"/>
              <a:t> J </a:t>
            </a:r>
            <a:r>
              <a:rPr lang="en-US" dirty="0" err="1" smtClean="0"/>
              <a:t>Holander</a:t>
            </a:r>
            <a:r>
              <a:rPr lang="en-US" dirty="0" smtClean="0"/>
              <a:t> and many other testers and </a:t>
            </a:r>
            <a:r>
              <a:rPr lang="en-US" dirty="0" smtClean="0"/>
              <a:t>users.</a:t>
            </a:r>
            <a:endParaRPr lang="en-US" dirty="0" smtClean="0"/>
          </a:p>
          <a:p>
            <a:endParaRPr lang="en-US" sz="4400" b="1" dirty="0" smtClean="0"/>
          </a:p>
          <a:p>
            <a:r>
              <a:rPr lang="en-US" sz="4400" b="1" dirty="0" smtClean="0"/>
              <a:t>Thank YOU! </a:t>
            </a:r>
          </a:p>
          <a:p>
            <a:r>
              <a:rPr lang="en-US" sz="3500" i="1" dirty="0" smtClean="0"/>
              <a:t>(yesterday 16:00 2031 downloads!)</a:t>
            </a:r>
            <a:endParaRPr lang="en-US" sz="3500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smtClean="0">
                <a:solidFill>
                  <a:schemeClr val="bg1"/>
                </a:solidFill>
              </a:rPr>
              <a:t>J. Appl. Cryst.,</a:t>
            </a:r>
            <a:r>
              <a:rPr lang="it-IT" b="1" i="1" smtClean="0">
                <a:solidFill>
                  <a:schemeClr val="bg1"/>
                </a:solidFill>
              </a:rPr>
              <a:t> 44</a:t>
            </a:r>
            <a:r>
              <a:rPr lang="it-IT" i="1" smtClean="0">
                <a:solidFill>
                  <a:schemeClr val="bg1"/>
                </a:solidFill>
              </a:rPr>
              <a:t>, (2011) 1281-1284</a:t>
            </a:r>
            <a:r>
              <a:rPr lang="it-IT" i="1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GUI</a:t>
            </a:r>
            <a:endParaRPr lang="en-US" dirty="0"/>
          </a:p>
        </p:txBody>
      </p:sp>
      <p:pic>
        <p:nvPicPr>
          <p:cNvPr id="6" name="Inhaltsplatzhalter 5" descr="ShelXle-GU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5500688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13" name="Rechteck 12"/>
          <p:cNvSpPr/>
          <p:nvPr/>
        </p:nvSpPr>
        <p:spPr>
          <a:xfrm>
            <a:off x="0" y="5517232"/>
            <a:ext cx="9144000" cy="134076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grpSp>
        <p:nvGrpSpPr>
          <p:cNvPr id="26" name="Gruppieren 25"/>
          <p:cNvGrpSpPr/>
          <p:nvPr/>
        </p:nvGrpSpPr>
        <p:grpSpPr>
          <a:xfrm>
            <a:off x="0" y="260650"/>
            <a:ext cx="2123728" cy="5616624"/>
            <a:chOff x="0" y="260648"/>
            <a:chExt cx="2123728" cy="5616623"/>
          </a:xfrm>
        </p:grpSpPr>
        <p:sp>
          <p:nvSpPr>
            <p:cNvPr id="7" name="Rechteck 6"/>
            <p:cNvSpPr/>
            <p:nvPr/>
          </p:nvSpPr>
          <p:spPr>
            <a:xfrm>
              <a:off x="0" y="260648"/>
              <a:ext cx="1187624" cy="2880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251520" y="5589240"/>
              <a:ext cx="288032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39552" y="5507939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File Tool Bar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251520" y="260650"/>
            <a:ext cx="3816424" cy="5976664"/>
            <a:chOff x="251520" y="260648"/>
            <a:chExt cx="3816424" cy="5976664"/>
          </a:xfrm>
        </p:grpSpPr>
        <p:sp>
          <p:nvSpPr>
            <p:cNvPr id="8" name="Rechteck 7"/>
            <p:cNvSpPr/>
            <p:nvPr/>
          </p:nvSpPr>
          <p:spPr>
            <a:xfrm>
              <a:off x="1187624" y="260648"/>
              <a:ext cx="2880320" cy="2880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251520" y="5949280"/>
              <a:ext cx="288032" cy="216024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539552" y="5867980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Editor Tool Bar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251522" y="260650"/>
            <a:ext cx="7848872" cy="6336704"/>
            <a:chOff x="251520" y="260648"/>
            <a:chExt cx="7848872" cy="6336703"/>
          </a:xfrm>
        </p:grpSpPr>
        <p:sp>
          <p:nvSpPr>
            <p:cNvPr id="9" name="Rechteck 8"/>
            <p:cNvSpPr/>
            <p:nvPr/>
          </p:nvSpPr>
          <p:spPr>
            <a:xfrm>
              <a:off x="4067944" y="260648"/>
              <a:ext cx="4032448" cy="288032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251520" y="6309320"/>
              <a:ext cx="288032" cy="216024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539552" y="6228019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</a:rPr>
                <a:t>View Tool Bar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8" name="Gruppieren 27"/>
          <p:cNvGrpSpPr/>
          <p:nvPr/>
        </p:nvGrpSpPr>
        <p:grpSpPr>
          <a:xfrm>
            <a:off x="0" y="548680"/>
            <a:ext cx="5148064" cy="5337884"/>
            <a:chOff x="0" y="548680"/>
            <a:chExt cx="5148064" cy="5337883"/>
          </a:xfrm>
        </p:grpSpPr>
        <p:sp>
          <p:nvSpPr>
            <p:cNvPr id="10" name="Rechteck 9"/>
            <p:cNvSpPr/>
            <p:nvPr/>
          </p:nvSpPr>
          <p:spPr>
            <a:xfrm>
              <a:off x="0" y="548680"/>
              <a:ext cx="2627784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483768" y="5598532"/>
              <a:ext cx="288032" cy="216024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2771800" y="5517231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F0"/>
                  </a:solidFill>
                </a:rPr>
                <a:t>Selection Tool Bar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0" y="5013175"/>
            <a:ext cx="4355976" cy="1233429"/>
            <a:chOff x="0" y="5013176"/>
            <a:chExt cx="4355976" cy="1233428"/>
          </a:xfrm>
        </p:grpSpPr>
        <p:sp>
          <p:nvSpPr>
            <p:cNvPr id="11" name="Rechteck 10"/>
            <p:cNvSpPr/>
            <p:nvPr/>
          </p:nvSpPr>
          <p:spPr>
            <a:xfrm>
              <a:off x="0" y="5013176"/>
              <a:ext cx="2411760" cy="28803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2483768" y="5958572"/>
              <a:ext cx="288032" cy="216024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2771800" y="587727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Extra Tool Bar</a:t>
              </a:r>
              <a:endParaRPr lang="en-US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31" name="Gruppieren 30"/>
          <p:cNvGrpSpPr/>
          <p:nvPr/>
        </p:nvGrpSpPr>
        <p:grpSpPr>
          <a:xfrm>
            <a:off x="0" y="5301207"/>
            <a:ext cx="7956376" cy="1305437"/>
            <a:chOff x="0" y="5301208"/>
            <a:chExt cx="7956376" cy="1305436"/>
          </a:xfrm>
        </p:grpSpPr>
        <p:sp>
          <p:nvSpPr>
            <p:cNvPr id="12" name="Rechteck 11"/>
            <p:cNvSpPr/>
            <p:nvPr/>
          </p:nvSpPr>
          <p:spPr>
            <a:xfrm>
              <a:off x="0" y="5301208"/>
              <a:ext cx="7956376" cy="216024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2483768" y="6318612"/>
              <a:ext cx="288032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2771800" y="623731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Status Bar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GUI</a:t>
            </a:r>
            <a:endParaRPr lang="en-US" dirty="0"/>
          </a:p>
        </p:txBody>
      </p:sp>
      <p:pic>
        <p:nvPicPr>
          <p:cNvPr id="6" name="Inhaltsplatzhalter 5" descr="ShelXle-GU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5500688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sp>
        <p:nvSpPr>
          <p:cNvPr id="13" name="Rechteck 12"/>
          <p:cNvSpPr/>
          <p:nvPr/>
        </p:nvSpPr>
        <p:spPr>
          <a:xfrm>
            <a:off x="0" y="5517232"/>
            <a:ext cx="9144000" cy="134076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 dirty="0"/>
          </a:p>
        </p:txBody>
      </p:sp>
      <p:grpSp>
        <p:nvGrpSpPr>
          <p:cNvPr id="26" name="Gruppieren 25"/>
          <p:cNvGrpSpPr/>
          <p:nvPr/>
        </p:nvGrpSpPr>
        <p:grpSpPr>
          <a:xfrm>
            <a:off x="179512" y="908722"/>
            <a:ext cx="5400600" cy="4968552"/>
            <a:chOff x="179512" y="908720"/>
            <a:chExt cx="5400600" cy="4968552"/>
          </a:xfrm>
        </p:grpSpPr>
        <p:sp>
          <p:nvSpPr>
            <p:cNvPr id="33" name="Rechteck 32"/>
            <p:cNvSpPr/>
            <p:nvPr/>
          </p:nvSpPr>
          <p:spPr>
            <a:xfrm>
              <a:off x="395536" y="908720"/>
              <a:ext cx="5184576" cy="40324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179512" y="5576361"/>
              <a:ext cx="288032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467544" y="550794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OpenGL view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0" y="908722"/>
            <a:ext cx="2555776" cy="5256584"/>
            <a:chOff x="0" y="908720"/>
            <a:chExt cx="2555776" cy="5256583"/>
          </a:xfrm>
        </p:grpSpPr>
        <p:sp>
          <p:nvSpPr>
            <p:cNvPr id="34" name="Rechteck 33"/>
            <p:cNvSpPr/>
            <p:nvPr/>
          </p:nvSpPr>
          <p:spPr>
            <a:xfrm>
              <a:off x="0" y="908720"/>
              <a:ext cx="395536" cy="4032448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179512" y="5877272"/>
              <a:ext cx="288032" cy="216024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467544" y="5795971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Q-Peak Legend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8" name="Gruppieren 27"/>
          <p:cNvGrpSpPr/>
          <p:nvPr/>
        </p:nvGrpSpPr>
        <p:grpSpPr>
          <a:xfrm>
            <a:off x="179512" y="836714"/>
            <a:ext cx="8964488" cy="5616624"/>
            <a:chOff x="179512" y="836712"/>
            <a:chExt cx="8964488" cy="5616623"/>
          </a:xfrm>
        </p:grpSpPr>
        <p:sp>
          <p:nvSpPr>
            <p:cNvPr id="35" name="Rechteck 34"/>
            <p:cNvSpPr/>
            <p:nvPr/>
          </p:nvSpPr>
          <p:spPr>
            <a:xfrm>
              <a:off x="5618749" y="836712"/>
              <a:ext cx="3525251" cy="2880320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179512" y="6165304"/>
              <a:ext cx="288032" cy="216024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467544" y="6084003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</a:rPr>
                <a:t>Editor window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2627784" y="3786391"/>
            <a:ext cx="6490458" cy="2087296"/>
            <a:chOff x="2627784" y="3786389"/>
            <a:chExt cx="6490458" cy="2087296"/>
          </a:xfrm>
        </p:grpSpPr>
        <p:sp>
          <p:nvSpPr>
            <p:cNvPr id="37" name="Freihandform 36"/>
            <p:cNvSpPr/>
            <p:nvPr/>
          </p:nvSpPr>
          <p:spPr>
            <a:xfrm>
              <a:off x="5589431" y="3786389"/>
              <a:ext cx="3528811" cy="1236372"/>
            </a:xfrm>
            <a:custGeom>
              <a:avLst/>
              <a:gdLst>
                <a:gd name="connsiteX0" fmla="*/ 0 w 3528811"/>
                <a:gd name="connsiteY0" fmla="*/ 25757 h 1236372"/>
                <a:gd name="connsiteX1" fmla="*/ 12879 w 3528811"/>
                <a:gd name="connsiteY1" fmla="*/ 1236372 h 1236372"/>
                <a:gd name="connsiteX2" fmla="*/ 888642 w 3528811"/>
                <a:gd name="connsiteY2" fmla="*/ 1236372 h 1236372"/>
                <a:gd name="connsiteX3" fmla="*/ 888642 w 3528811"/>
                <a:gd name="connsiteY3" fmla="*/ 1030310 h 1236372"/>
                <a:gd name="connsiteX4" fmla="*/ 3528811 w 3528811"/>
                <a:gd name="connsiteY4" fmla="*/ 1030310 h 1236372"/>
                <a:gd name="connsiteX5" fmla="*/ 3528811 w 3528811"/>
                <a:gd name="connsiteY5" fmla="*/ 0 h 1236372"/>
                <a:gd name="connsiteX6" fmla="*/ 0 w 3528811"/>
                <a:gd name="connsiteY6" fmla="*/ 25757 h 123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811" h="1236372">
                  <a:moveTo>
                    <a:pt x="0" y="25757"/>
                  </a:moveTo>
                  <a:lnTo>
                    <a:pt x="12879" y="1236372"/>
                  </a:lnTo>
                  <a:lnTo>
                    <a:pt x="888642" y="1236372"/>
                  </a:lnTo>
                  <a:lnTo>
                    <a:pt x="888642" y="1030310"/>
                  </a:lnTo>
                  <a:lnTo>
                    <a:pt x="3528811" y="1030310"/>
                  </a:lnTo>
                  <a:lnTo>
                    <a:pt x="3528811" y="0"/>
                  </a:lnTo>
                  <a:lnTo>
                    <a:pt x="0" y="25757"/>
                  </a:lnTo>
                  <a:close/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627784" y="5572774"/>
              <a:ext cx="288032" cy="216024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2915816" y="5504353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F0"/>
                  </a:solidFill>
                </a:rPr>
                <a:t>Information Window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2627784" y="3742794"/>
            <a:ext cx="6516216" cy="2444685"/>
            <a:chOff x="2627784" y="3717032"/>
            <a:chExt cx="6516216" cy="2444685"/>
          </a:xfrm>
        </p:grpSpPr>
        <p:pic>
          <p:nvPicPr>
            <p:cNvPr id="11" name="Grafik 10" descr="History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92582" y="3717032"/>
              <a:ext cx="3551418" cy="1224136"/>
            </a:xfrm>
            <a:prstGeom prst="rect">
              <a:avLst/>
            </a:prstGeom>
          </p:spPr>
        </p:pic>
        <p:sp>
          <p:nvSpPr>
            <p:cNvPr id="12" name="Freihandform 11"/>
            <p:cNvSpPr/>
            <p:nvPr/>
          </p:nvSpPr>
          <p:spPr>
            <a:xfrm>
              <a:off x="5576552" y="3760631"/>
              <a:ext cx="3554569" cy="1262130"/>
            </a:xfrm>
            <a:custGeom>
              <a:avLst/>
              <a:gdLst>
                <a:gd name="connsiteX0" fmla="*/ 0 w 3554569"/>
                <a:gd name="connsiteY0" fmla="*/ 0 h 1262130"/>
                <a:gd name="connsiteX1" fmla="*/ 12879 w 3554569"/>
                <a:gd name="connsiteY1" fmla="*/ 1056068 h 1262130"/>
                <a:gd name="connsiteX2" fmla="*/ 914400 w 3554569"/>
                <a:gd name="connsiteY2" fmla="*/ 1056068 h 1262130"/>
                <a:gd name="connsiteX3" fmla="*/ 914400 w 3554569"/>
                <a:gd name="connsiteY3" fmla="*/ 1262130 h 1262130"/>
                <a:gd name="connsiteX4" fmla="*/ 1712890 w 3554569"/>
                <a:gd name="connsiteY4" fmla="*/ 1262130 h 1262130"/>
                <a:gd name="connsiteX5" fmla="*/ 1712890 w 3554569"/>
                <a:gd name="connsiteY5" fmla="*/ 1068946 h 1262130"/>
                <a:gd name="connsiteX6" fmla="*/ 3528811 w 3554569"/>
                <a:gd name="connsiteY6" fmla="*/ 1068946 h 1262130"/>
                <a:gd name="connsiteX7" fmla="*/ 3554569 w 3554569"/>
                <a:gd name="connsiteY7" fmla="*/ 1043189 h 1262130"/>
                <a:gd name="connsiteX8" fmla="*/ 3554569 w 3554569"/>
                <a:gd name="connsiteY8" fmla="*/ 12879 h 1262130"/>
                <a:gd name="connsiteX9" fmla="*/ 0 w 3554569"/>
                <a:gd name="connsiteY9" fmla="*/ 0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4569" h="1262130">
                  <a:moveTo>
                    <a:pt x="0" y="0"/>
                  </a:moveTo>
                  <a:lnTo>
                    <a:pt x="12879" y="1056068"/>
                  </a:lnTo>
                  <a:lnTo>
                    <a:pt x="914400" y="1056068"/>
                  </a:lnTo>
                  <a:lnTo>
                    <a:pt x="914400" y="1262130"/>
                  </a:lnTo>
                  <a:lnTo>
                    <a:pt x="1712890" y="1262130"/>
                  </a:lnTo>
                  <a:lnTo>
                    <a:pt x="1712890" y="1068946"/>
                  </a:lnTo>
                  <a:lnTo>
                    <a:pt x="3528811" y="1068946"/>
                  </a:lnTo>
                  <a:lnTo>
                    <a:pt x="3554569" y="1043189"/>
                  </a:lnTo>
                  <a:lnTo>
                    <a:pt x="3554569" y="1287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2627784" y="5873685"/>
              <a:ext cx="288032" cy="216024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2915816" y="5792385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Refinement History</a:t>
              </a:r>
              <a:endParaRPr lang="en-US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40" name="Gruppieren 39"/>
          <p:cNvGrpSpPr/>
          <p:nvPr/>
        </p:nvGrpSpPr>
        <p:grpSpPr>
          <a:xfrm>
            <a:off x="827586" y="548685"/>
            <a:ext cx="8352928" cy="5901069"/>
            <a:chOff x="827584" y="548680"/>
            <a:chExt cx="8352928" cy="5901070"/>
          </a:xfrm>
        </p:grpSpPr>
        <p:sp>
          <p:nvSpPr>
            <p:cNvPr id="22" name="Rechteck 21"/>
            <p:cNvSpPr/>
            <p:nvPr/>
          </p:nvSpPr>
          <p:spPr>
            <a:xfrm>
              <a:off x="2627784" y="6161717"/>
              <a:ext cx="288032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2915816" y="6080418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Rename Mode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pic>
          <p:nvPicPr>
            <p:cNvPr id="31" name="Grafik 30" descr="Rename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62482" y="836712"/>
              <a:ext cx="3681518" cy="4248472"/>
            </a:xfrm>
            <a:prstGeom prst="rect">
              <a:avLst/>
            </a:prstGeom>
          </p:spPr>
        </p:pic>
        <p:sp>
          <p:nvSpPr>
            <p:cNvPr id="38" name="Freihandform 37"/>
            <p:cNvSpPr/>
            <p:nvPr/>
          </p:nvSpPr>
          <p:spPr>
            <a:xfrm>
              <a:off x="5472608" y="836712"/>
              <a:ext cx="3707904" cy="4248472"/>
            </a:xfrm>
            <a:custGeom>
              <a:avLst/>
              <a:gdLst>
                <a:gd name="connsiteX0" fmla="*/ 0 w 3721994"/>
                <a:gd name="connsiteY0" fmla="*/ 0 h 4301544"/>
                <a:gd name="connsiteX1" fmla="*/ 3721994 w 3721994"/>
                <a:gd name="connsiteY1" fmla="*/ 0 h 4301544"/>
                <a:gd name="connsiteX2" fmla="*/ 3721994 w 3721994"/>
                <a:gd name="connsiteY2" fmla="*/ 4172755 h 4301544"/>
                <a:gd name="connsiteX3" fmla="*/ 2588653 w 3721994"/>
                <a:gd name="connsiteY3" fmla="*/ 4172755 h 4301544"/>
                <a:gd name="connsiteX4" fmla="*/ 2588653 w 3721994"/>
                <a:gd name="connsiteY4" fmla="*/ 4301544 h 4301544"/>
                <a:gd name="connsiteX5" fmla="*/ 1918952 w 3721994"/>
                <a:gd name="connsiteY5" fmla="*/ 4301544 h 4301544"/>
                <a:gd name="connsiteX6" fmla="*/ 1906073 w 3721994"/>
                <a:gd name="connsiteY6" fmla="*/ 4146997 h 4301544"/>
                <a:gd name="connsiteX7" fmla="*/ 38636 w 3721994"/>
                <a:gd name="connsiteY7" fmla="*/ 4146997 h 4301544"/>
                <a:gd name="connsiteX8" fmla="*/ 0 w 3721994"/>
                <a:gd name="connsiteY8" fmla="*/ 0 h 4301544"/>
                <a:gd name="connsiteX0" fmla="*/ 0 w 3721994"/>
                <a:gd name="connsiteY0" fmla="*/ 0 h 4301544"/>
                <a:gd name="connsiteX1" fmla="*/ 3721994 w 3721994"/>
                <a:gd name="connsiteY1" fmla="*/ 0 h 4301544"/>
                <a:gd name="connsiteX2" fmla="*/ 3721994 w 3721994"/>
                <a:gd name="connsiteY2" fmla="*/ 4172755 h 4301544"/>
                <a:gd name="connsiteX3" fmla="*/ 2588653 w 3721994"/>
                <a:gd name="connsiteY3" fmla="*/ 4172755 h 4301544"/>
                <a:gd name="connsiteX4" fmla="*/ 2588653 w 3721994"/>
                <a:gd name="connsiteY4" fmla="*/ 4301544 h 4301544"/>
                <a:gd name="connsiteX5" fmla="*/ 1918952 w 3721994"/>
                <a:gd name="connsiteY5" fmla="*/ 4301544 h 4301544"/>
                <a:gd name="connsiteX6" fmla="*/ 1971185 w 3721994"/>
                <a:gd name="connsiteY6" fmla="*/ 4142678 h 4301544"/>
                <a:gd name="connsiteX7" fmla="*/ 38636 w 3721994"/>
                <a:gd name="connsiteY7" fmla="*/ 4146997 h 4301544"/>
                <a:gd name="connsiteX8" fmla="*/ 0 w 3721994"/>
                <a:gd name="connsiteY8" fmla="*/ 0 h 4301544"/>
                <a:gd name="connsiteX0" fmla="*/ 0 w 3721994"/>
                <a:gd name="connsiteY0" fmla="*/ 0 h 4301544"/>
                <a:gd name="connsiteX1" fmla="*/ 3721994 w 3721994"/>
                <a:gd name="connsiteY1" fmla="*/ 0 h 4301544"/>
                <a:gd name="connsiteX2" fmla="*/ 3721994 w 3721994"/>
                <a:gd name="connsiteY2" fmla="*/ 4172755 h 4301544"/>
                <a:gd name="connsiteX3" fmla="*/ 2588653 w 3721994"/>
                <a:gd name="connsiteY3" fmla="*/ 4172755 h 4301544"/>
                <a:gd name="connsiteX4" fmla="*/ 2588653 w 3721994"/>
                <a:gd name="connsiteY4" fmla="*/ 4301544 h 4301544"/>
                <a:gd name="connsiteX5" fmla="*/ 1918952 w 3721994"/>
                <a:gd name="connsiteY5" fmla="*/ 4301544 h 4301544"/>
                <a:gd name="connsiteX6" fmla="*/ 1899177 w 3721994"/>
                <a:gd name="connsiteY6" fmla="*/ 4142678 h 4301544"/>
                <a:gd name="connsiteX7" fmla="*/ 38636 w 3721994"/>
                <a:gd name="connsiteY7" fmla="*/ 4146997 h 4301544"/>
                <a:gd name="connsiteX8" fmla="*/ 0 w 3721994"/>
                <a:gd name="connsiteY8" fmla="*/ 0 h 4301544"/>
                <a:gd name="connsiteX0" fmla="*/ 0 w 3721994"/>
                <a:gd name="connsiteY0" fmla="*/ 0 h 4301544"/>
                <a:gd name="connsiteX1" fmla="*/ 3721994 w 3721994"/>
                <a:gd name="connsiteY1" fmla="*/ 0 h 4301544"/>
                <a:gd name="connsiteX2" fmla="*/ 3721994 w 3721994"/>
                <a:gd name="connsiteY2" fmla="*/ 4172755 h 4301544"/>
                <a:gd name="connsiteX3" fmla="*/ 2588653 w 3721994"/>
                <a:gd name="connsiteY3" fmla="*/ 4172755 h 4301544"/>
                <a:gd name="connsiteX4" fmla="*/ 2588653 w 3721994"/>
                <a:gd name="connsiteY4" fmla="*/ 4301544 h 4301544"/>
                <a:gd name="connsiteX5" fmla="*/ 1899177 w 3721994"/>
                <a:gd name="connsiteY5" fmla="*/ 4286694 h 4301544"/>
                <a:gd name="connsiteX6" fmla="*/ 1899177 w 3721994"/>
                <a:gd name="connsiteY6" fmla="*/ 4142678 h 4301544"/>
                <a:gd name="connsiteX7" fmla="*/ 38636 w 3721994"/>
                <a:gd name="connsiteY7" fmla="*/ 4146997 h 4301544"/>
                <a:gd name="connsiteX8" fmla="*/ 0 w 3721994"/>
                <a:gd name="connsiteY8" fmla="*/ 0 h 4301544"/>
                <a:gd name="connsiteX0" fmla="*/ 0 w 3695025"/>
                <a:gd name="connsiteY0" fmla="*/ 38222 h 4301544"/>
                <a:gd name="connsiteX1" fmla="*/ 3695025 w 3695025"/>
                <a:gd name="connsiteY1" fmla="*/ 0 h 4301544"/>
                <a:gd name="connsiteX2" fmla="*/ 3695025 w 3695025"/>
                <a:gd name="connsiteY2" fmla="*/ 4172755 h 4301544"/>
                <a:gd name="connsiteX3" fmla="*/ 2561684 w 3695025"/>
                <a:gd name="connsiteY3" fmla="*/ 4172755 h 4301544"/>
                <a:gd name="connsiteX4" fmla="*/ 2561684 w 3695025"/>
                <a:gd name="connsiteY4" fmla="*/ 4301544 h 4301544"/>
                <a:gd name="connsiteX5" fmla="*/ 1872208 w 3695025"/>
                <a:gd name="connsiteY5" fmla="*/ 4286694 h 4301544"/>
                <a:gd name="connsiteX6" fmla="*/ 1872208 w 3695025"/>
                <a:gd name="connsiteY6" fmla="*/ 4142678 h 4301544"/>
                <a:gd name="connsiteX7" fmla="*/ 11667 w 3695025"/>
                <a:gd name="connsiteY7" fmla="*/ 4146997 h 4301544"/>
                <a:gd name="connsiteX8" fmla="*/ 0 w 3695025"/>
                <a:gd name="connsiteY8" fmla="*/ 38222 h 4301544"/>
                <a:gd name="connsiteX0" fmla="*/ 0 w 3707904"/>
                <a:gd name="connsiteY0" fmla="*/ 0 h 4263322"/>
                <a:gd name="connsiteX1" fmla="*/ 3707904 w 3707904"/>
                <a:gd name="connsiteY1" fmla="*/ 0 h 4263322"/>
                <a:gd name="connsiteX2" fmla="*/ 3695025 w 3707904"/>
                <a:gd name="connsiteY2" fmla="*/ 4134533 h 4263322"/>
                <a:gd name="connsiteX3" fmla="*/ 2561684 w 3707904"/>
                <a:gd name="connsiteY3" fmla="*/ 4134533 h 4263322"/>
                <a:gd name="connsiteX4" fmla="*/ 2561684 w 3707904"/>
                <a:gd name="connsiteY4" fmla="*/ 4263322 h 4263322"/>
                <a:gd name="connsiteX5" fmla="*/ 1872208 w 3707904"/>
                <a:gd name="connsiteY5" fmla="*/ 4248472 h 4263322"/>
                <a:gd name="connsiteX6" fmla="*/ 1872208 w 3707904"/>
                <a:gd name="connsiteY6" fmla="*/ 4104456 h 4263322"/>
                <a:gd name="connsiteX7" fmla="*/ 11667 w 3707904"/>
                <a:gd name="connsiteY7" fmla="*/ 4108775 h 4263322"/>
                <a:gd name="connsiteX8" fmla="*/ 0 w 3707904"/>
                <a:gd name="connsiteY8" fmla="*/ 0 h 4263322"/>
                <a:gd name="connsiteX0" fmla="*/ 0 w 3707904"/>
                <a:gd name="connsiteY0" fmla="*/ 0 h 4263322"/>
                <a:gd name="connsiteX1" fmla="*/ 3707904 w 3707904"/>
                <a:gd name="connsiteY1" fmla="*/ 0 h 4263322"/>
                <a:gd name="connsiteX2" fmla="*/ 3695025 w 3707904"/>
                <a:gd name="connsiteY2" fmla="*/ 4134533 h 4263322"/>
                <a:gd name="connsiteX3" fmla="*/ 2561684 w 3707904"/>
                <a:gd name="connsiteY3" fmla="*/ 4134533 h 4263322"/>
                <a:gd name="connsiteX4" fmla="*/ 2561684 w 3707904"/>
                <a:gd name="connsiteY4" fmla="*/ 4263322 h 4263322"/>
                <a:gd name="connsiteX5" fmla="*/ 1872207 w 3707904"/>
                <a:gd name="connsiteY5" fmla="*/ 4248472 h 4263322"/>
                <a:gd name="connsiteX6" fmla="*/ 1872208 w 3707904"/>
                <a:gd name="connsiteY6" fmla="*/ 4104456 h 4263322"/>
                <a:gd name="connsiteX7" fmla="*/ 11667 w 3707904"/>
                <a:gd name="connsiteY7" fmla="*/ 4108775 h 4263322"/>
                <a:gd name="connsiteX8" fmla="*/ 0 w 3707904"/>
                <a:gd name="connsiteY8" fmla="*/ 0 h 4263322"/>
                <a:gd name="connsiteX0" fmla="*/ 0 w 3707904"/>
                <a:gd name="connsiteY0" fmla="*/ 0 h 4248472"/>
                <a:gd name="connsiteX1" fmla="*/ 3707904 w 3707904"/>
                <a:gd name="connsiteY1" fmla="*/ 0 h 4248472"/>
                <a:gd name="connsiteX2" fmla="*/ 3695025 w 3707904"/>
                <a:gd name="connsiteY2" fmla="*/ 4134533 h 4248472"/>
                <a:gd name="connsiteX3" fmla="*/ 2561684 w 3707904"/>
                <a:gd name="connsiteY3" fmla="*/ 4134533 h 4248472"/>
                <a:gd name="connsiteX4" fmla="*/ 2592287 w 3707904"/>
                <a:gd name="connsiteY4" fmla="*/ 4248472 h 4248472"/>
                <a:gd name="connsiteX5" fmla="*/ 1872207 w 3707904"/>
                <a:gd name="connsiteY5" fmla="*/ 4248472 h 4248472"/>
                <a:gd name="connsiteX6" fmla="*/ 1872208 w 3707904"/>
                <a:gd name="connsiteY6" fmla="*/ 4104456 h 4248472"/>
                <a:gd name="connsiteX7" fmla="*/ 11667 w 3707904"/>
                <a:gd name="connsiteY7" fmla="*/ 4108775 h 4248472"/>
                <a:gd name="connsiteX8" fmla="*/ 0 w 3707904"/>
                <a:gd name="connsiteY8" fmla="*/ 0 h 4248472"/>
                <a:gd name="connsiteX0" fmla="*/ 0 w 3707904"/>
                <a:gd name="connsiteY0" fmla="*/ 0 h 4248472"/>
                <a:gd name="connsiteX1" fmla="*/ 3707904 w 3707904"/>
                <a:gd name="connsiteY1" fmla="*/ 0 h 4248472"/>
                <a:gd name="connsiteX2" fmla="*/ 3695025 w 3707904"/>
                <a:gd name="connsiteY2" fmla="*/ 4134533 h 4248472"/>
                <a:gd name="connsiteX3" fmla="*/ 2592288 w 3707904"/>
                <a:gd name="connsiteY3" fmla="*/ 4176464 h 4248472"/>
                <a:gd name="connsiteX4" fmla="*/ 2592287 w 3707904"/>
                <a:gd name="connsiteY4" fmla="*/ 4248472 h 4248472"/>
                <a:gd name="connsiteX5" fmla="*/ 1872207 w 3707904"/>
                <a:gd name="connsiteY5" fmla="*/ 4248472 h 4248472"/>
                <a:gd name="connsiteX6" fmla="*/ 1872208 w 3707904"/>
                <a:gd name="connsiteY6" fmla="*/ 4104456 h 4248472"/>
                <a:gd name="connsiteX7" fmla="*/ 11667 w 3707904"/>
                <a:gd name="connsiteY7" fmla="*/ 4108775 h 4248472"/>
                <a:gd name="connsiteX8" fmla="*/ 0 w 3707904"/>
                <a:gd name="connsiteY8" fmla="*/ 0 h 4248472"/>
                <a:gd name="connsiteX0" fmla="*/ 0 w 3707904"/>
                <a:gd name="connsiteY0" fmla="*/ 0 h 4248472"/>
                <a:gd name="connsiteX1" fmla="*/ 3707904 w 3707904"/>
                <a:gd name="connsiteY1" fmla="*/ 0 h 4248472"/>
                <a:gd name="connsiteX2" fmla="*/ 3695025 w 3707904"/>
                <a:gd name="connsiteY2" fmla="*/ 4134533 h 4248472"/>
                <a:gd name="connsiteX3" fmla="*/ 2592288 w 3707904"/>
                <a:gd name="connsiteY3" fmla="*/ 4104456 h 4248472"/>
                <a:gd name="connsiteX4" fmla="*/ 2592287 w 3707904"/>
                <a:gd name="connsiteY4" fmla="*/ 4248472 h 4248472"/>
                <a:gd name="connsiteX5" fmla="*/ 1872207 w 3707904"/>
                <a:gd name="connsiteY5" fmla="*/ 4248472 h 4248472"/>
                <a:gd name="connsiteX6" fmla="*/ 1872208 w 3707904"/>
                <a:gd name="connsiteY6" fmla="*/ 4104456 h 4248472"/>
                <a:gd name="connsiteX7" fmla="*/ 11667 w 3707904"/>
                <a:gd name="connsiteY7" fmla="*/ 4108775 h 4248472"/>
                <a:gd name="connsiteX8" fmla="*/ 0 w 3707904"/>
                <a:gd name="connsiteY8" fmla="*/ 0 h 4248472"/>
                <a:gd name="connsiteX0" fmla="*/ 0 w 3707904"/>
                <a:gd name="connsiteY0" fmla="*/ 0 h 4248472"/>
                <a:gd name="connsiteX1" fmla="*/ 3707904 w 3707904"/>
                <a:gd name="connsiteY1" fmla="*/ 0 h 4248472"/>
                <a:gd name="connsiteX2" fmla="*/ 3672408 w 3707904"/>
                <a:gd name="connsiteY2" fmla="*/ 4104456 h 4248472"/>
                <a:gd name="connsiteX3" fmla="*/ 2592288 w 3707904"/>
                <a:gd name="connsiteY3" fmla="*/ 4104456 h 4248472"/>
                <a:gd name="connsiteX4" fmla="*/ 2592287 w 3707904"/>
                <a:gd name="connsiteY4" fmla="*/ 4248472 h 4248472"/>
                <a:gd name="connsiteX5" fmla="*/ 1872207 w 3707904"/>
                <a:gd name="connsiteY5" fmla="*/ 4248472 h 4248472"/>
                <a:gd name="connsiteX6" fmla="*/ 1872208 w 3707904"/>
                <a:gd name="connsiteY6" fmla="*/ 4104456 h 4248472"/>
                <a:gd name="connsiteX7" fmla="*/ 11667 w 3707904"/>
                <a:gd name="connsiteY7" fmla="*/ 4108775 h 4248472"/>
                <a:gd name="connsiteX8" fmla="*/ 0 w 3707904"/>
                <a:gd name="connsiteY8" fmla="*/ 0 h 424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7904" h="4248472">
                  <a:moveTo>
                    <a:pt x="0" y="0"/>
                  </a:moveTo>
                  <a:lnTo>
                    <a:pt x="3707904" y="0"/>
                  </a:lnTo>
                  <a:lnTo>
                    <a:pt x="3672408" y="4104456"/>
                  </a:lnTo>
                  <a:lnTo>
                    <a:pt x="2592288" y="4104456"/>
                  </a:lnTo>
                  <a:cubicBezTo>
                    <a:pt x="2592288" y="4128459"/>
                    <a:pt x="2592287" y="4224469"/>
                    <a:pt x="2592287" y="4248472"/>
                  </a:cubicBezTo>
                  <a:lnTo>
                    <a:pt x="1872207" y="4248472"/>
                  </a:lnTo>
                  <a:cubicBezTo>
                    <a:pt x="1872207" y="4200467"/>
                    <a:pt x="1872208" y="4152461"/>
                    <a:pt x="1872208" y="4104456"/>
                  </a:cubicBezTo>
                  <a:lnTo>
                    <a:pt x="11667" y="4108775"/>
                  </a:lnTo>
                  <a:cubicBezTo>
                    <a:pt x="7374" y="2730736"/>
                    <a:pt x="30051" y="1390918"/>
                    <a:pt x="0" y="0"/>
                  </a:cubicBezTo>
                  <a:close/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827584" y="548680"/>
              <a:ext cx="288032" cy="360040"/>
            </a:xfrm>
            <a:prstGeom prst="rect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pic>
        <p:nvPicPr>
          <p:cNvPr id="6" name="Inhaltsplatzhalter 5" descr="Editor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6" y="1639344"/>
            <a:ext cx="5601440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5880847" y="1700808"/>
            <a:ext cx="1609223" cy="369332"/>
            <a:chOff x="5880844" y="1700808"/>
            <a:chExt cx="1609222" cy="369331"/>
          </a:xfrm>
        </p:grpSpPr>
        <p:sp>
          <p:nvSpPr>
            <p:cNvPr id="7" name="Textfeld 6"/>
            <p:cNvSpPr txBox="1"/>
            <p:nvPr/>
          </p:nvSpPr>
          <p:spPr>
            <a:xfrm>
              <a:off x="6156176" y="1700808"/>
              <a:ext cx="133389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Hide Button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5880844" y="1700808"/>
              <a:ext cx="216024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5633073" y="1700807"/>
            <a:ext cx="1893353" cy="648073"/>
            <a:chOff x="5633070" y="1700808"/>
            <a:chExt cx="1893353" cy="648072"/>
          </a:xfrm>
        </p:grpSpPr>
        <p:sp>
          <p:nvSpPr>
            <p:cNvPr id="8" name="Textfeld 7"/>
            <p:cNvSpPr txBox="1"/>
            <p:nvPr/>
          </p:nvSpPr>
          <p:spPr>
            <a:xfrm>
              <a:off x="6156176" y="1979548"/>
              <a:ext cx="13702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Float Button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5633070" y="1700808"/>
              <a:ext cx="216024" cy="216024"/>
            </a:xfrm>
            <a:custGeom>
              <a:avLst/>
              <a:gdLst>
                <a:gd name="connsiteX0" fmla="*/ 0 w 216024"/>
                <a:gd name="connsiteY0" fmla="*/ 0 h 216024"/>
                <a:gd name="connsiteX1" fmla="*/ 216024 w 216024"/>
                <a:gd name="connsiteY1" fmla="*/ 0 h 216024"/>
                <a:gd name="connsiteX2" fmla="*/ 216024 w 216024"/>
                <a:gd name="connsiteY2" fmla="*/ 216024 h 216024"/>
                <a:gd name="connsiteX3" fmla="*/ 0 w 216024"/>
                <a:gd name="connsiteY3" fmla="*/ 216024 h 216024"/>
                <a:gd name="connsiteX4" fmla="*/ 0 w 216024"/>
                <a:gd name="connsiteY4" fmla="*/ 0 h 216024"/>
                <a:gd name="connsiteX0" fmla="*/ 0 w 216024"/>
                <a:gd name="connsiteY0" fmla="*/ 0 h 216024"/>
                <a:gd name="connsiteX1" fmla="*/ 216024 w 216024"/>
                <a:gd name="connsiteY1" fmla="*/ 0 h 216024"/>
                <a:gd name="connsiteX2" fmla="*/ 216024 w 216024"/>
                <a:gd name="connsiteY2" fmla="*/ 216024 h 216024"/>
                <a:gd name="connsiteX3" fmla="*/ 0 w 216024"/>
                <a:gd name="connsiteY3" fmla="*/ 216024 h 216024"/>
                <a:gd name="connsiteX4" fmla="*/ 0 w 21602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" h="216024">
                  <a:moveTo>
                    <a:pt x="0" y="0"/>
                  </a:moveTo>
                  <a:lnTo>
                    <a:pt x="216024" y="0"/>
                  </a:lnTo>
                  <a:lnTo>
                    <a:pt x="21602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uppieren 19"/>
          <p:cNvGrpSpPr/>
          <p:nvPr/>
        </p:nvGrpSpPr>
        <p:grpSpPr>
          <a:xfrm>
            <a:off x="573461" y="2060848"/>
            <a:ext cx="6972520" cy="576064"/>
            <a:chOff x="573460" y="2060848"/>
            <a:chExt cx="6972520" cy="576063"/>
          </a:xfrm>
        </p:grpSpPr>
        <p:sp>
          <p:nvSpPr>
            <p:cNvPr id="9" name="Textfeld 8"/>
            <p:cNvSpPr txBox="1"/>
            <p:nvPr/>
          </p:nvSpPr>
          <p:spPr>
            <a:xfrm>
              <a:off x="6156176" y="2267580"/>
              <a:ext cx="1389804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</a:rPr>
                <a:t>Part selector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573460" y="2060848"/>
              <a:ext cx="2304256" cy="216024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2915816" y="1988840"/>
            <a:ext cx="4987120" cy="873389"/>
            <a:chOff x="2915816" y="1988840"/>
            <a:chExt cx="4987120" cy="873388"/>
          </a:xfrm>
        </p:grpSpPr>
        <p:sp>
          <p:nvSpPr>
            <p:cNvPr id="10" name="Textfeld 9"/>
            <p:cNvSpPr txBox="1"/>
            <p:nvPr/>
          </p:nvSpPr>
          <p:spPr>
            <a:xfrm>
              <a:off x="6156176" y="2492896"/>
              <a:ext cx="1746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B0F0"/>
                  </a:solidFill>
                </a:rPr>
                <a:t>Residue selector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2915816" y="1988840"/>
              <a:ext cx="1296144" cy="864096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5076057" y="2060848"/>
            <a:ext cx="2712170" cy="1017405"/>
            <a:chOff x="5076056" y="2060848"/>
            <a:chExt cx="2712171" cy="1017404"/>
          </a:xfrm>
        </p:grpSpPr>
        <p:sp>
          <p:nvSpPr>
            <p:cNvPr id="11" name="Textfeld 10"/>
            <p:cNvSpPr txBox="1"/>
            <p:nvPr/>
          </p:nvSpPr>
          <p:spPr>
            <a:xfrm>
              <a:off x="6156176" y="2708920"/>
              <a:ext cx="1632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Cursor Position</a:t>
              </a:r>
              <a:endParaRPr lang="en-US" b="1" dirty="0">
                <a:solidFill>
                  <a:srgbClr val="7030A0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5076056" y="2060848"/>
              <a:ext cx="1008112" cy="288032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22" name="Inhaltsplatzhalter 21" descr="Editor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8" y="1600204"/>
            <a:ext cx="5587609" cy="4525963"/>
          </a:xfrm>
        </p:spPr>
      </p:pic>
      <p:grpSp>
        <p:nvGrpSpPr>
          <p:cNvPr id="27" name="Gruppieren 26"/>
          <p:cNvGrpSpPr/>
          <p:nvPr/>
        </p:nvGrpSpPr>
        <p:grpSpPr>
          <a:xfrm>
            <a:off x="649660" y="1916832"/>
            <a:ext cx="7438970" cy="3816424"/>
            <a:chOff x="649660" y="1916832"/>
            <a:chExt cx="7438970" cy="3816424"/>
          </a:xfrm>
        </p:grpSpPr>
        <p:sp>
          <p:nvSpPr>
            <p:cNvPr id="23" name="Rechteck 22"/>
            <p:cNvSpPr/>
            <p:nvPr/>
          </p:nvSpPr>
          <p:spPr>
            <a:xfrm>
              <a:off x="649660" y="2276872"/>
              <a:ext cx="288032" cy="345638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6228184" y="1916832"/>
              <a:ext cx="18604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Line number area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8" name="Gruppieren 27"/>
          <p:cNvGrpSpPr/>
          <p:nvPr/>
        </p:nvGrpSpPr>
        <p:grpSpPr>
          <a:xfrm>
            <a:off x="971604" y="2195574"/>
            <a:ext cx="6952113" cy="3681700"/>
            <a:chOff x="971600" y="2195572"/>
            <a:chExt cx="6952113" cy="3681700"/>
          </a:xfrm>
        </p:grpSpPr>
        <p:sp>
          <p:nvSpPr>
            <p:cNvPr id="25" name="Textfeld 24"/>
            <p:cNvSpPr txBox="1"/>
            <p:nvPr/>
          </p:nvSpPr>
          <p:spPr>
            <a:xfrm>
              <a:off x="6228184" y="2195572"/>
              <a:ext cx="16955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Code completer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971600" y="4365104"/>
              <a:ext cx="864096" cy="1512168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Editor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FD582-0FAF-4C63-9B78-2DFC2E51EB1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bg1"/>
                </a:solidFill>
              </a:rPr>
              <a:t>J. </a:t>
            </a:r>
            <a:r>
              <a:rPr lang="it-IT" i="1" dirty="0" smtClean="0">
                <a:solidFill>
                  <a:schemeClr val="bg1"/>
                </a:solidFill>
              </a:rPr>
              <a:t>Appl</a:t>
            </a:r>
            <a:r>
              <a:rPr lang="it-IT" i="1" dirty="0" smtClean="0">
                <a:solidFill>
                  <a:schemeClr val="bg1"/>
                </a:solidFill>
              </a:rPr>
              <a:t>. </a:t>
            </a:r>
            <a:r>
              <a:rPr lang="it-IT" i="1" dirty="0" smtClean="0">
                <a:solidFill>
                  <a:schemeClr val="bg1"/>
                </a:solidFill>
              </a:rPr>
              <a:t>Cryst</a:t>
            </a:r>
            <a:r>
              <a:rPr lang="it-IT" i="1" dirty="0" smtClean="0">
                <a:solidFill>
                  <a:schemeClr val="bg1"/>
                </a:solidFill>
              </a:rPr>
              <a:t>.,</a:t>
            </a:r>
            <a:r>
              <a:rPr lang="it-IT" b="1" i="1" dirty="0" smtClean="0">
                <a:solidFill>
                  <a:schemeClr val="bg1"/>
                </a:solidFill>
              </a:rPr>
              <a:t> 44</a:t>
            </a:r>
            <a:r>
              <a:rPr lang="it-IT" i="1" dirty="0" smtClean="0">
                <a:solidFill>
                  <a:schemeClr val="bg1"/>
                </a:solidFill>
              </a:rPr>
              <a:t>, (2011) 1281-1284</a:t>
            </a:r>
            <a:r>
              <a:rPr lang="it-IT" i="1" dirty="0" smtClean="0"/>
              <a:t>. </a:t>
            </a:r>
            <a:endParaRPr lang="en-US" dirty="0"/>
          </a:p>
        </p:txBody>
      </p:sp>
      <p:pic>
        <p:nvPicPr>
          <p:cNvPr id="13" name="Inhaltsplatzhalter 12" descr="Editor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00204"/>
            <a:ext cx="5579034" cy="4525963"/>
          </a:xfrm>
        </p:spPr>
      </p:pic>
      <p:grpSp>
        <p:nvGrpSpPr>
          <p:cNvPr id="19" name="Gruppieren 18"/>
          <p:cNvGrpSpPr/>
          <p:nvPr/>
        </p:nvGrpSpPr>
        <p:grpSpPr>
          <a:xfrm>
            <a:off x="971603" y="1835535"/>
            <a:ext cx="7122418" cy="1017405"/>
            <a:chOff x="971601" y="1835532"/>
            <a:chExt cx="7122417" cy="1017405"/>
          </a:xfrm>
        </p:grpSpPr>
        <p:cxnSp>
          <p:nvCxnSpPr>
            <p:cNvPr id="15" name="Gerade Verbindung mit Pfeil 14"/>
            <p:cNvCxnSpPr>
              <a:stCxn id="16" idx="1"/>
            </p:cNvCxnSpPr>
            <p:nvPr/>
          </p:nvCxnSpPr>
          <p:spPr>
            <a:xfrm flipH="1">
              <a:off x="971601" y="2020198"/>
              <a:ext cx="5400599" cy="832739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feld 15"/>
            <p:cNvSpPr txBox="1"/>
            <p:nvPr/>
          </p:nvSpPr>
          <p:spPr>
            <a:xfrm>
              <a:off x="6372200" y="1835532"/>
              <a:ext cx="17218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</a:rPr>
                <a:t>AFIX Highlighter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0" name="Gruppieren 49"/>
          <p:cNvGrpSpPr/>
          <p:nvPr/>
        </p:nvGrpSpPr>
        <p:grpSpPr>
          <a:xfrm>
            <a:off x="755576" y="2374280"/>
            <a:ext cx="7946280" cy="1558776"/>
            <a:chOff x="755576" y="2374280"/>
            <a:chExt cx="7946280" cy="1558776"/>
          </a:xfrm>
        </p:grpSpPr>
        <p:cxnSp>
          <p:nvCxnSpPr>
            <p:cNvPr id="41" name="Gekrümmte Verbindung 40"/>
            <p:cNvCxnSpPr/>
            <p:nvPr/>
          </p:nvCxnSpPr>
          <p:spPr>
            <a:xfrm rot="10800000" flipV="1">
              <a:off x="755576" y="2564904"/>
              <a:ext cx="5616624" cy="1368152"/>
            </a:xfrm>
            <a:prstGeom prst="curvedConnector3">
              <a:avLst>
                <a:gd name="adj1" fmla="val 101554"/>
              </a:avLst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feld 48"/>
            <p:cNvSpPr txBox="1"/>
            <p:nvPr/>
          </p:nvSpPr>
          <p:spPr>
            <a:xfrm>
              <a:off x="6325592" y="2374280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Current Line Indicator</a:t>
              </a:r>
              <a:endParaRPr lang="en-US" b="1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971602" y="2793630"/>
            <a:ext cx="7150000" cy="1067420"/>
            <a:chOff x="971600" y="2793628"/>
            <a:chExt cx="7150000" cy="1067420"/>
          </a:xfrm>
        </p:grpSpPr>
        <p:cxnSp>
          <p:nvCxnSpPr>
            <p:cNvPr id="52" name="Gerade Verbindung mit Pfeil 51"/>
            <p:cNvCxnSpPr/>
            <p:nvPr/>
          </p:nvCxnSpPr>
          <p:spPr>
            <a:xfrm flipH="1">
              <a:off x="971600" y="2996952"/>
              <a:ext cx="5400600" cy="864096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feld 52"/>
            <p:cNvSpPr txBox="1"/>
            <p:nvPr/>
          </p:nvSpPr>
          <p:spPr>
            <a:xfrm>
              <a:off x="6321400" y="2793628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F0"/>
                  </a:solidFill>
                </a:rPr>
                <a:t>Part Highlighter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58" name="Gruppieren 57"/>
          <p:cNvGrpSpPr/>
          <p:nvPr/>
        </p:nvGrpSpPr>
        <p:grpSpPr>
          <a:xfrm>
            <a:off x="467546" y="1988840"/>
            <a:ext cx="7416825" cy="2376264"/>
            <a:chOff x="467544" y="1988840"/>
            <a:chExt cx="7416824" cy="2376264"/>
          </a:xfrm>
        </p:grpSpPr>
        <p:sp>
          <p:nvSpPr>
            <p:cNvPr id="54" name="Rechteck 53"/>
            <p:cNvSpPr/>
            <p:nvPr/>
          </p:nvSpPr>
          <p:spPr>
            <a:xfrm>
              <a:off x="467544" y="4077072"/>
              <a:ext cx="1296144" cy="28803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211960" y="1988840"/>
              <a:ext cx="432048" cy="28803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6315220" y="3203684"/>
              <a:ext cx="15691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</a:rPr>
                <a:t>Error Indicator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1766</Words>
  <Application>Microsoft Office PowerPoint</Application>
  <PresentationFormat>Bildschirmpräsentation (4:3)</PresentationFormat>
  <Paragraphs>290</Paragraphs>
  <Slides>45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45</vt:i4>
      </vt:variant>
    </vt:vector>
  </HeadingPairs>
  <TitlesOfParts>
    <vt:vector size="46" baseType="lpstr">
      <vt:lpstr>Larissa-Design</vt:lpstr>
      <vt:lpstr>ShelXle: A cute GUI for SHELXL</vt:lpstr>
      <vt:lpstr>Outline</vt:lpstr>
      <vt:lpstr>The paper is published!  J. Appl. Cryst., 44, (2011) 1281-1284.</vt:lpstr>
      <vt:lpstr>The GUI</vt:lpstr>
      <vt:lpstr>The GUI</vt:lpstr>
      <vt:lpstr>The GUI</vt:lpstr>
      <vt:lpstr>The Editor</vt:lpstr>
      <vt:lpstr>The Editor</vt:lpstr>
      <vt:lpstr>The Editor</vt:lpstr>
      <vt:lpstr>The Editor</vt:lpstr>
      <vt:lpstr>The Editor</vt:lpstr>
      <vt:lpstr>The Editor</vt:lpstr>
      <vt:lpstr>The OpenGL View</vt:lpstr>
      <vt:lpstr>The OpenGL View</vt:lpstr>
      <vt:lpstr>The OpenGL View</vt:lpstr>
      <vt:lpstr>The Selection Tool Bar</vt:lpstr>
      <vt:lpstr>Context Menu by right click on atom</vt:lpstr>
      <vt:lpstr>Electron-Density Maps</vt:lpstr>
      <vt:lpstr>Customization</vt:lpstr>
      <vt:lpstr>Customization</vt:lpstr>
      <vt:lpstr>Customization</vt:lpstr>
      <vt:lpstr>Customization - External Programs</vt:lpstr>
      <vt:lpstr>Customizing – View Menu</vt:lpstr>
      <vt:lpstr>Atom-Styles Dialog</vt:lpstr>
      <vt:lpstr>Atom-Styles Dialog</vt:lpstr>
      <vt:lpstr>Rename Mode</vt:lpstr>
      <vt:lpstr>Rename Mode</vt:lpstr>
      <vt:lpstr>Rename Mode</vt:lpstr>
      <vt:lpstr>Convenient Functions</vt:lpstr>
      <vt:lpstr>Convenient Functions</vt:lpstr>
      <vt:lpstr>Convenient Functions</vt:lpstr>
      <vt:lpstr>Convenient Functions</vt:lpstr>
      <vt:lpstr>Example: Solved Structure in P1 which is P-1</vt:lpstr>
      <vt:lpstr>Example: Solved Structure in P1 which is P-1</vt:lpstr>
      <vt:lpstr>Example: Solved Structure in P1 which is P-1</vt:lpstr>
      <vt:lpstr>Example: Solved Structure in P1 which is P-1</vt:lpstr>
      <vt:lpstr>Example: Solved Structure in P1 which is P-1</vt:lpstr>
      <vt:lpstr>Example: Solved Structure in P1 which is P-1</vt:lpstr>
      <vt:lpstr>Example: Solved Structure in P1 which is P-1</vt:lpstr>
      <vt:lpstr>Symmetry manager</vt:lpstr>
      <vt:lpstr>Symmetry manager</vt:lpstr>
      <vt:lpstr>ENVI</vt:lpstr>
      <vt:lpstr>Part Highlighting </vt:lpstr>
      <vt:lpstr>Plans:</vt:lpstr>
      <vt:lpstr>Credits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chuebsch</dc:creator>
  <cp:lastModifiedBy>chuebsch</cp:lastModifiedBy>
  <cp:revision>115</cp:revision>
  <dcterms:created xsi:type="dcterms:W3CDTF">2011-11-12T22:11:25Z</dcterms:created>
  <dcterms:modified xsi:type="dcterms:W3CDTF">2011-11-18T19:06:33Z</dcterms:modified>
</cp:coreProperties>
</file>